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</p:sldMasterIdLst>
  <p:notesMasterIdLst>
    <p:notesMasterId r:id="rId21"/>
  </p:notesMasterIdLst>
  <p:sldIdLst>
    <p:sldId id="256" r:id="rId2"/>
    <p:sldId id="257" r:id="rId3"/>
    <p:sldId id="258" r:id="rId4"/>
    <p:sldId id="279" r:id="rId5"/>
    <p:sldId id="280" r:id="rId6"/>
    <p:sldId id="278" r:id="rId7"/>
    <p:sldId id="265" r:id="rId8"/>
    <p:sldId id="266" r:id="rId9"/>
    <p:sldId id="259" r:id="rId10"/>
    <p:sldId id="273" r:id="rId11"/>
    <p:sldId id="281" r:id="rId12"/>
    <p:sldId id="269" r:id="rId13"/>
    <p:sldId id="270" r:id="rId14"/>
    <p:sldId id="271" r:id="rId15"/>
    <p:sldId id="272" r:id="rId16"/>
    <p:sldId id="274" r:id="rId17"/>
    <p:sldId id="275" r:id="rId18"/>
    <p:sldId id="276" r:id="rId19"/>
    <p:sldId id="277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B37572D-0EB8-435A-95A0-086A5230BB11}" v="69" dt="2023-03-12T19:36:41.03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74859" autoAdjust="0"/>
  </p:normalViewPr>
  <p:slideViewPr>
    <p:cSldViewPr snapToGrid="0">
      <p:cViewPr varScale="1">
        <p:scale>
          <a:sx n="48" d="100"/>
          <a:sy n="48" d="100"/>
        </p:scale>
        <p:origin x="1364" y="28"/>
      </p:cViewPr>
      <p:guideLst/>
    </p:cSldViewPr>
  </p:slideViewPr>
  <p:notesTextViewPr>
    <p:cViewPr>
      <p:scale>
        <a:sx n="1" d="1"/>
        <a:sy n="1" d="1"/>
      </p:scale>
      <p:origin x="0" y="-84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ergfall, Morten" userId="62d2bcde-d4bf-411e-acf5-b30b86483d79" providerId="ADAL" clId="{8B37572D-0EB8-435A-95A0-086A5230BB11}"/>
    <pc:docChg chg="undo redo custSel addSld modSld sldOrd">
      <pc:chgData name="Bergfall, Morten" userId="62d2bcde-d4bf-411e-acf5-b30b86483d79" providerId="ADAL" clId="{8B37572D-0EB8-435A-95A0-086A5230BB11}" dt="2023-03-12T19:38:45.482" v="2053" actId="20577"/>
      <pc:docMkLst>
        <pc:docMk/>
      </pc:docMkLst>
      <pc:sldChg chg="modSp">
        <pc:chgData name="Bergfall, Morten" userId="62d2bcde-d4bf-411e-acf5-b30b86483d79" providerId="ADAL" clId="{8B37572D-0EB8-435A-95A0-086A5230BB11}" dt="2023-03-12T16:45:15.225" v="3" actId="20577"/>
        <pc:sldMkLst>
          <pc:docMk/>
          <pc:sldMk cId="1617638683" sldId="259"/>
        </pc:sldMkLst>
        <pc:spChg chg="mod">
          <ac:chgData name="Bergfall, Morten" userId="62d2bcde-d4bf-411e-acf5-b30b86483d79" providerId="ADAL" clId="{8B37572D-0EB8-435A-95A0-086A5230BB11}" dt="2023-03-12T16:45:15.225" v="3" actId="20577"/>
          <ac:spMkLst>
            <pc:docMk/>
            <pc:sldMk cId="1617638683" sldId="259"/>
            <ac:spMk id="9" creationId="{4B1231E6-B981-B90F-C5D0-F07AE5D9618D}"/>
          </ac:spMkLst>
        </pc:spChg>
      </pc:sldChg>
      <pc:sldChg chg="modSp mod">
        <pc:chgData name="Bergfall, Morten" userId="62d2bcde-d4bf-411e-acf5-b30b86483d79" providerId="ADAL" clId="{8B37572D-0EB8-435A-95A0-086A5230BB11}" dt="2023-03-12T18:47:40.476" v="1298" actId="20577"/>
        <pc:sldMkLst>
          <pc:docMk/>
          <pc:sldMk cId="3761587471" sldId="266"/>
        </pc:sldMkLst>
        <pc:spChg chg="mod">
          <ac:chgData name="Bergfall, Morten" userId="62d2bcde-d4bf-411e-acf5-b30b86483d79" providerId="ADAL" clId="{8B37572D-0EB8-435A-95A0-086A5230BB11}" dt="2023-03-12T18:47:40.476" v="1298" actId="20577"/>
          <ac:spMkLst>
            <pc:docMk/>
            <pc:sldMk cId="3761587471" sldId="266"/>
            <ac:spMk id="5" creationId="{2A10F8BD-D324-45B3-5ED6-A687F563E4D1}"/>
          </ac:spMkLst>
        </pc:spChg>
      </pc:sldChg>
      <pc:sldChg chg="modNotesTx">
        <pc:chgData name="Bergfall, Morten" userId="62d2bcde-d4bf-411e-acf5-b30b86483d79" providerId="ADAL" clId="{8B37572D-0EB8-435A-95A0-086A5230BB11}" dt="2023-03-12T19:38:45.482" v="2053" actId="20577"/>
        <pc:sldMkLst>
          <pc:docMk/>
          <pc:sldMk cId="3485526533" sldId="270"/>
        </pc:sldMkLst>
      </pc:sldChg>
      <pc:sldChg chg="modNotesTx">
        <pc:chgData name="Bergfall, Morten" userId="62d2bcde-d4bf-411e-acf5-b30b86483d79" providerId="ADAL" clId="{8B37572D-0EB8-435A-95A0-086A5230BB11}" dt="2023-03-12T18:54:18.302" v="1412" actId="20577"/>
        <pc:sldMkLst>
          <pc:docMk/>
          <pc:sldMk cId="3949054253" sldId="271"/>
        </pc:sldMkLst>
      </pc:sldChg>
      <pc:sldChg chg="modSp">
        <pc:chgData name="Bergfall, Morten" userId="62d2bcde-d4bf-411e-acf5-b30b86483d79" providerId="ADAL" clId="{8B37572D-0EB8-435A-95A0-086A5230BB11}" dt="2023-03-12T18:58:28.363" v="1472" actId="255"/>
        <pc:sldMkLst>
          <pc:docMk/>
          <pc:sldMk cId="2888657017" sldId="274"/>
        </pc:sldMkLst>
        <pc:spChg chg="mod">
          <ac:chgData name="Bergfall, Morten" userId="62d2bcde-d4bf-411e-acf5-b30b86483d79" providerId="ADAL" clId="{8B37572D-0EB8-435A-95A0-086A5230BB11}" dt="2023-03-12T18:58:28.363" v="1472" actId="255"/>
          <ac:spMkLst>
            <pc:docMk/>
            <pc:sldMk cId="2888657017" sldId="274"/>
            <ac:spMk id="9" creationId="{C2A825B1-574D-5F95-19B9-AAA96F9E118B}"/>
          </ac:spMkLst>
        </pc:spChg>
      </pc:sldChg>
      <pc:sldChg chg="modSp">
        <pc:chgData name="Bergfall, Morten" userId="62d2bcde-d4bf-411e-acf5-b30b86483d79" providerId="ADAL" clId="{8B37572D-0EB8-435A-95A0-086A5230BB11}" dt="2023-03-12T18:58:38.236" v="1473" actId="255"/>
        <pc:sldMkLst>
          <pc:docMk/>
          <pc:sldMk cId="113066567" sldId="275"/>
        </pc:sldMkLst>
        <pc:spChg chg="mod">
          <ac:chgData name="Bergfall, Morten" userId="62d2bcde-d4bf-411e-acf5-b30b86483d79" providerId="ADAL" clId="{8B37572D-0EB8-435A-95A0-086A5230BB11}" dt="2023-03-12T18:58:38.236" v="1473" actId="255"/>
          <ac:spMkLst>
            <pc:docMk/>
            <pc:sldMk cId="113066567" sldId="275"/>
            <ac:spMk id="9" creationId="{8E24EC0E-8850-A114-63CA-781BBD01FB7A}"/>
          </ac:spMkLst>
        </pc:spChg>
      </pc:sldChg>
      <pc:sldChg chg="modSp">
        <pc:chgData name="Bergfall, Morten" userId="62d2bcde-d4bf-411e-acf5-b30b86483d79" providerId="ADAL" clId="{8B37572D-0EB8-435A-95A0-086A5230BB11}" dt="2023-03-12T18:58:56.448" v="1474" actId="255"/>
        <pc:sldMkLst>
          <pc:docMk/>
          <pc:sldMk cId="2375855575" sldId="277"/>
        </pc:sldMkLst>
        <pc:spChg chg="mod">
          <ac:chgData name="Bergfall, Morten" userId="62d2bcde-d4bf-411e-acf5-b30b86483d79" providerId="ADAL" clId="{8B37572D-0EB8-435A-95A0-086A5230BB11}" dt="2023-03-12T18:58:56.448" v="1474" actId="255"/>
          <ac:spMkLst>
            <pc:docMk/>
            <pc:sldMk cId="2375855575" sldId="277"/>
            <ac:spMk id="9" creationId="{D36CA243-244A-C538-12D9-9808C4FA00E4}"/>
          </ac:spMkLst>
        </pc:spChg>
      </pc:sldChg>
      <pc:sldChg chg="ord">
        <pc:chgData name="Bergfall, Morten" userId="62d2bcde-d4bf-411e-acf5-b30b86483d79" providerId="ADAL" clId="{8B37572D-0EB8-435A-95A0-086A5230BB11}" dt="2023-03-12T17:32:09.278" v="1133"/>
        <pc:sldMkLst>
          <pc:docMk/>
          <pc:sldMk cId="46501556" sldId="278"/>
        </pc:sldMkLst>
      </pc:sldChg>
      <pc:sldChg chg="addSp modSp new mod setBg modAnim modNotesTx">
        <pc:chgData name="Bergfall, Morten" userId="62d2bcde-d4bf-411e-acf5-b30b86483d79" providerId="ADAL" clId="{8B37572D-0EB8-435A-95A0-086A5230BB11}" dt="2023-03-12T17:35:24.373" v="1291"/>
        <pc:sldMkLst>
          <pc:docMk/>
          <pc:sldMk cId="3732310398" sldId="279"/>
        </pc:sldMkLst>
        <pc:spChg chg="mod">
          <ac:chgData name="Bergfall, Morten" userId="62d2bcde-d4bf-411e-acf5-b30b86483d79" providerId="ADAL" clId="{8B37572D-0EB8-435A-95A0-086A5230BB11}" dt="2023-03-12T17:10:37.322" v="379" actId="14100"/>
          <ac:spMkLst>
            <pc:docMk/>
            <pc:sldMk cId="3732310398" sldId="279"/>
            <ac:spMk id="2" creationId="{21037B37-49A1-488A-436F-891FEA698D2E}"/>
          </ac:spMkLst>
        </pc:spChg>
        <pc:spChg chg="mod">
          <ac:chgData name="Bergfall, Morten" userId="62d2bcde-d4bf-411e-acf5-b30b86483d79" providerId="ADAL" clId="{8B37572D-0EB8-435A-95A0-086A5230BB11}" dt="2023-03-12T17:22:58.536" v="867" actId="20577"/>
          <ac:spMkLst>
            <pc:docMk/>
            <pc:sldMk cId="3732310398" sldId="279"/>
            <ac:spMk id="3" creationId="{8D06CCD6-9C8A-0146-9BE6-B5EF6DFAA956}"/>
          </ac:spMkLst>
        </pc:spChg>
        <pc:spChg chg="add">
          <ac:chgData name="Bergfall, Morten" userId="62d2bcde-d4bf-411e-acf5-b30b86483d79" providerId="ADAL" clId="{8B37572D-0EB8-435A-95A0-086A5230BB11}" dt="2023-03-12T17:08:22.438" v="170" actId="26606"/>
          <ac:spMkLst>
            <pc:docMk/>
            <pc:sldMk cId="3732310398" sldId="279"/>
            <ac:spMk id="10" creationId="{C8A3C342-1D03-412F-8DD3-BF519E8E0AE9}"/>
          </ac:spMkLst>
        </pc:spChg>
        <pc:spChg chg="add">
          <ac:chgData name="Bergfall, Morten" userId="62d2bcde-d4bf-411e-acf5-b30b86483d79" providerId="ADAL" clId="{8B37572D-0EB8-435A-95A0-086A5230BB11}" dt="2023-03-12T17:08:22.438" v="170" actId="26606"/>
          <ac:spMkLst>
            <pc:docMk/>
            <pc:sldMk cId="3732310398" sldId="279"/>
            <ac:spMk id="12" creationId="{81CC9B02-E087-4350-AEBD-2C3CF001AF01}"/>
          </ac:spMkLst>
        </pc:spChg>
        <pc:picChg chg="add mod">
          <ac:chgData name="Bergfall, Morten" userId="62d2bcde-d4bf-411e-acf5-b30b86483d79" providerId="ADAL" clId="{8B37572D-0EB8-435A-95A0-086A5230BB11}" dt="2023-03-12T17:08:22.438" v="170" actId="26606"/>
          <ac:picMkLst>
            <pc:docMk/>
            <pc:sldMk cId="3732310398" sldId="279"/>
            <ac:picMk id="5" creationId="{24087DDC-01AB-0D17-E0F7-A328D8DC775C}"/>
          </ac:picMkLst>
        </pc:picChg>
      </pc:sldChg>
      <pc:sldChg chg="addSp delSp modSp new mod setBg modAnim setClrOvrMap">
        <pc:chgData name="Bergfall, Morten" userId="62d2bcde-d4bf-411e-acf5-b30b86483d79" providerId="ADAL" clId="{8B37572D-0EB8-435A-95A0-086A5230BB11}" dt="2023-03-12T17:34:36.556" v="1279"/>
        <pc:sldMkLst>
          <pc:docMk/>
          <pc:sldMk cId="2138140057" sldId="280"/>
        </pc:sldMkLst>
        <pc:spChg chg="mod">
          <ac:chgData name="Bergfall, Morten" userId="62d2bcde-d4bf-411e-acf5-b30b86483d79" providerId="ADAL" clId="{8B37572D-0EB8-435A-95A0-086A5230BB11}" dt="2023-03-12T17:31:06.602" v="1073" actId="26606"/>
          <ac:spMkLst>
            <pc:docMk/>
            <pc:sldMk cId="2138140057" sldId="280"/>
            <ac:spMk id="2" creationId="{708A9B41-E6B9-60A1-702A-B0D83D6E81BE}"/>
          </ac:spMkLst>
        </pc:spChg>
        <pc:spChg chg="mod ord">
          <ac:chgData name="Bergfall, Morten" userId="62d2bcde-d4bf-411e-acf5-b30b86483d79" providerId="ADAL" clId="{8B37572D-0EB8-435A-95A0-086A5230BB11}" dt="2023-03-12T17:34:18.889" v="1276" actId="20577"/>
          <ac:spMkLst>
            <pc:docMk/>
            <pc:sldMk cId="2138140057" sldId="280"/>
            <ac:spMk id="3" creationId="{6DD46752-B568-328D-8839-9ECDE19092DB}"/>
          </ac:spMkLst>
        </pc:spChg>
        <pc:spChg chg="add del">
          <ac:chgData name="Bergfall, Morten" userId="62d2bcde-d4bf-411e-acf5-b30b86483d79" providerId="ADAL" clId="{8B37572D-0EB8-435A-95A0-086A5230BB11}" dt="2023-03-12T17:31:06.602" v="1073" actId="26606"/>
          <ac:spMkLst>
            <pc:docMk/>
            <pc:sldMk cId="2138140057" sldId="280"/>
            <ac:spMk id="10" creationId="{B4AAD3FD-83A5-4B89-9F8F-01B8870865BE}"/>
          </ac:spMkLst>
        </pc:spChg>
        <pc:spChg chg="add del">
          <ac:chgData name="Bergfall, Morten" userId="62d2bcde-d4bf-411e-acf5-b30b86483d79" providerId="ADAL" clId="{8B37572D-0EB8-435A-95A0-086A5230BB11}" dt="2023-03-12T17:31:06.602" v="1073" actId="26606"/>
          <ac:spMkLst>
            <pc:docMk/>
            <pc:sldMk cId="2138140057" sldId="280"/>
            <ac:spMk id="12" creationId="{61752F1D-FC0F-4103-9584-630E643CCDA6}"/>
          </ac:spMkLst>
        </pc:spChg>
        <pc:spChg chg="add del">
          <ac:chgData name="Bergfall, Morten" userId="62d2bcde-d4bf-411e-acf5-b30b86483d79" providerId="ADAL" clId="{8B37572D-0EB8-435A-95A0-086A5230BB11}" dt="2023-03-12T17:31:06.602" v="1073" actId="26606"/>
          <ac:spMkLst>
            <pc:docMk/>
            <pc:sldMk cId="2138140057" sldId="280"/>
            <ac:spMk id="14" creationId="{70151CB7-E7DE-4917-B831-01DF9CE01306}"/>
          </ac:spMkLst>
        </pc:spChg>
        <pc:spChg chg="add del">
          <ac:chgData name="Bergfall, Morten" userId="62d2bcde-d4bf-411e-acf5-b30b86483d79" providerId="ADAL" clId="{8B37572D-0EB8-435A-95A0-086A5230BB11}" dt="2023-03-12T17:31:06.602" v="1073" actId="26606"/>
          <ac:spMkLst>
            <pc:docMk/>
            <pc:sldMk cId="2138140057" sldId="280"/>
            <ac:spMk id="16" creationId="{A92A1116-1C84-41DF-B803-1F7B0883EC82}"/>
          </ac:spMkLst>
        </pc:spChg>
        <pc:picChg chg="add del mod">
          <ac:chgData name="Bergfall, Morten" userId="62d2bcde-d4bf-411e-acf5-b30b86483d79" providerId="ADAL" clId="{8B37572D-0EB8-435A-95A0-086A5230BB11}" dt="2023-03-12T17:34:30.749" v="1278" actId="14100"/>
          <ac:picMkLst>
            <pc:docMk/>
            <pc:sldMk cId="2138140057" sldId="280"/>
            <ac:picMk id="5" creationId="{9D8DC572-1A44-003F-4074-B5E072D6DBFD}"/>
          </ac:picMkLst>
        </pc:picChg>
      </pc:sldChg>
      <pc:sldChg chg="modSp new mod modAnim">
        <pc:chgData name="Bergfall, Morten" userId="62d2bcde-d4bf-411e-acf5-b30b86483d79" providerId="ADAL" clId="{8B37572D-0EB8-435A-95A0-086A5230BB11}" dt="2023-03-12T19:36:41.037" v="2049"/>
        <pc:sldMkLst>
          <pc:docMk/>
          <pc:sldMk cId="1845985779" sldId="281"/>
        </pc:sldMkLst>
        <pc:spChg chg="mod">
          <ac:chgData name="Bergfall, Morten" userId="62d2bcde-d4bf-411e-acf5-b30b86483d79" providerId="ADAL" clId="{8B37572D-0EB8-435A-95A0-086A5230BB11}" dt="2023-03-12T19:33:52.277" v="1941" actId="20577"/>
          <ac:spMkLst>
            <pc:docMk/>
            <pc:sldMk cId="1845985779" sldId="281"/>
            <ac:spMk id="2" creationId="{D7E12CB8-B054-F9E1-8C9C-69590C535F67}"/>
          </ac:spMkLst>
        </pc:spChg>
        <pc:spChg chg="mod">
          <ac:chgData name="Bergfall, Morten" userId="62d2bcde-d4bf-411e-acf5-b30b86483d79" providerId="ADAL" clId="{8B37572D-0EB8-435A-95A0-086A5230BB11}" dt="2023-03-12T19:36:37.623" v="2048" actId="255"/>
          <ac:spMkLst>
            <pc:docMk/>
            <pc:sldMk cId="1845985779" sldId="281"/>
            <ac:spMk id="3" creationId="{CDF88122-9F8C-0CA3-DAA1-6F0029127C91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op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Plassholder for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F8A363-6E5D-43D7-9CA4-BC4ABF87D9B6}" type="datetimeFigureOut">
              <a:rPr lang="nb-NO" smtClean="0"/>
              <a:t>12.03.2023</a:t>
            </a:fld>
            <a:endParaRPr lang="nb-NO"/>
          </a:p>
        </p:txBody>
      </p:sp>
      <p:sp>
        <p:nvSpPr>
          <p:cNvPr id="4" name="Plassholder for lysbil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b-NO"/>
          </a:p>
        </p:txBody>
      </p:sp>
      <p:sp>
        <p:nvSpPr>
          <p:cNvPr id="5" name="Plassholder for nota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031714-4E03-48DF-9EC2-3834E810A006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1711857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Bedre og raskere versjoner enn på klient (HDD spinner 5400-7200 på klient, 100000-15000 på server)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31714-4E03-48DF-9EC2-3834E810A006}" type="slidenum">
              <a:rPr lang="nb-NO" smtClean="0"/>
              <a:t>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6367125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Small Computer System Interface</a:t>
            </a:r>
          </a:p>
          <a:p>
            <a:r>
              <a:rPr lang="nb-NO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Video / </a:t>
            </a:r>
            <a:r>
              <a:rPr lang="nb-NO" b="1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audio</a:t>
            </a:r>
            <a:r>
              <a:rPr lang="nb-NO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nb-NO" b="1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workstations</a:t>
            </a:r>
            <a:endParaRPr lang="nb-NO" b="1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r>
              <a:rPr lang="nb-NO" dirty="0"/>
              <a:t>Endte på 320MBps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31714-4E03-48DF-9EC2-3834E810A006}" type="slidenum">
              <a:rPr lang="nb-NO" smtClean="0"/>
              <a:t>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8821835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b-NO" dirty="0"/>
              <a:t>S2D ble introdusert i Windows Server 2016 og er en </a:t>
            </a:r>
            <a:r>
              <a:rPr lang="nb-NO" dirty="0" err="1"/>
              <a:t>feature</a:t>
            </a:r>
            <a:r>
              <a:rPr lang="nb-NO" dirty="0"/>
              <a:t> som fortsatt er aktuell i Windows Server 2019.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b-NO" dirty="0"/>
              <a:t>Denne featuren gjør at vi kan gruppere disker inn i </a:t>
            </a:r>
            <a:r>
              <a:rPr lang="nb-NO" dirty="0" err="1"/>
              <a:t>storage</a:t>
            </a:r>
            <a:r>
              <a:rPr lang="nb-NO" dirty="0"/>
              <a:t> pools, som administrer bart under Storage </a:t>
            </a:r>
            <a:r>
              <a:rPr lang="nb-NO" dirty="0" err="1"/>
              <a:t>space</a:t>
            </a:r>
            <a:r>
              <a:rPr lang="nb-NO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b-NO" dirty="0"/>
              <a:t>Mere fleksibilitet enn en RAID kontroller.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nb-NO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b-NO" dirty="0"/>
              <a:t>Vi har også noe som nevnes i boka som SDS (Software-</a:t>
            </a:r>
            <a:r>
              <a:rPr lang="nb-NO" dirty="0" err="1"/>
              <a:t>Defined</a:t>
            </a:r>
            <a:r>
              <a:rPr lang="nb-NO" dirty="0"/>
              <a:t> Storage), Hvis et firma ikke har mulighetene til å kjøpe inn NAS eller SAN løsninger, finnes det et billig alternativ SDS. Oppsett av Virtuelle disker og sette de til en Storage Pool som </a:t>
            </a:r>
            <a:r>
              <a:rPr lang="nb-NO" dirty="0" err="1"/>
              <a:t>som</a:t>
            </a:r>
            <a:r>
              <a:rPr lang="nb-NO" dirty="0"/>
              <a:t> vi snakket om tidligere på denne sliden.</a:t>
            </a:r>
          </a:p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31714-4E03-48DF-9EC2-3834E810A006}" type="slidenum">
              <a:rPr lang="nb-NO" smtClean="0"/>
              <a:t>13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8976163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S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31714-4E03-48DF-9EC2-3834E810A006}" type="slidenum">
              <a:rPr lang="nb-NO" smtClean="0"/>
              <a:t>14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6014242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31714-4E03-48DF-9EC2-3834E810A006}" type="slidenum">
              <a:rPr lang="nb-NO" smtClean="0"/>
              <a:t>15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3549924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b-NO"/>
              <a:t>Klikk for å redigere undertittelstil i malen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EF503A-5C18-4DAA-AD0A-EA8610654943}" type="datetimeFigureOut">
              <a:rPr lang="nb-NO" smtClean="0"/>
              <a:t>12.03.2023</a:t>
            </a:fld>
            <a:endParaRPr lang="nb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94C06-4195-4BF4-9E19-5BCBE6AAAFDA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9983173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e med bilde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b-NO"/>
              <a:t>Klikk på ikonet for å legge til et bilde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EF503A-5C18-4DAA-AD0A-EA8610654943}" type="datetimeFigureOut">
              <a:rPr lang="nb-NO" smtClean="0"/>
              <a:t>12.03.2023</a:t>
            </a:fld>
            <a:endParaRPr lang="nb-N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94C06-4195-4BF4-9E19-5BCBE6AAAFDA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5137659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EF503A-5C18-4DAA-AD0A-EA8610654943}" type="datetimeFigureOut">
              <a:rPr lang="nb-NO" smtClean="0"/>
              <a:t>12.03.2023</a:t>
            </a:fld>
            <a:endParaRPr lang="nb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94C06-4195-4BF4-9E19-5BCBE6AAAFDA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4021946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tat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nb-NO"/>
              <a:t>Klikk for å redigere tekststiler i malen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EF503A-5C18-4DAA-AD0A-EA8610654943}" type="datetimeFigureOut">
              <a:rPr lang="nb-NO" smtClean="0"/>
              <a:t>12.03.2023</a:t>
            </a:fld>
            <a:endParaRPr lang="nb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94C06-4195-4BF4-9E19-5BCBE6AAAFDA}" type="slidenum">
              <a:rPr lang="nb-NO" smtClean="0"/>
              <a:t>‹#›</a:t>
            </a:fld>
            <a:endParaRPr lang="nb-NO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7923715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vnek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EF503A-5C18-4DAA-AD0A-EA8610654943}" type="datetimeFigureOut">
              <a:rPr lang="nb-NO" smtClean="0"/>
              <a:t>12.03.2023</a:t>
            </a:fld>
            <a:endParaRPr lang="nb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94C06-4195-4BF4-9E19-5BCBE6AAAFDA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4985521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olo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EF503A-5C18-4DAA-AD0A-EA8610654943}" type="datetimeFigureOut">
              <a:rPr lang="nb-NO" smtClean="0"/>
              <a:t>12.03.2023</a:t>
            </a:fld>
            <a:endParaRPr lang="nb-NO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94C06-4195-4BF4-9E19-5BCBE6AAAFDA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54039257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olonner for 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b-NO"/>
              <a:t>Klikk på ikonet for å legge til et bilde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b-NO"/>
              <a:t>Klikk på ikonet for å legge til et bilde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b-NO"/>
              <a:t>Klikk på ikonet for å legge til et bilde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EF503A-5C18-4DAA-AD0A-EA8610654943}" type="datetimeFigureOut">
              <a:rPr lang="nb-NO" smtClean="0"/>
              <a:t>12.03.2023</a:t>
            </a:fld>
            <a:endParaRPr lang="nb-NO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94C06-4195-4BF4-9E19-5BCBE6AAAFDA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56578722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Loddret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EF503A-5C18-4DAA-AD0A-EA8610654943}" type="datetimeFigureOut">
              <a:rPr lang="nb-NO" smtClean="0"/>
              <a:t>12.03.2023</a:t>
            </a:fld>
            <a:endParaRPr lang="nb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94C06-4195-4BF4-9E19-5BCBE6AAAFDA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78078708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drett tit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EF503A-5C18-4DAA-AD0A-EA8610654943}" type="datetimeFigureOut">
              <a:rPr lang="nb-NO" smtClean="0"/>
              <a:t>12.03.2023</a:t>
            </a:fld>
            <a:endParaRPr lang="nb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94C06-4195-4BF4-9E19-5BCBE6AAAFDA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8894868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EF503A-5C18-4DAA-AD0A-EA8610654943}" type="datetimeFigureOut">
              <a:rPr lang="nb-NO" smtClean="0"/>
              <a:t>12.03.2023</a:t>
            </a:fld>
            <a:endParaRPr lang="nb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94C06-4195-4BF4-9E19-5BCBE6AAAFDA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886609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Del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EF503A-5C18-4DAA-AD0A-EA8610654943}" type="datetimeFigureOut">
              <a:rPr lang="nb-NO" smtClean="0"/>
              <a:t>12.03.2023</a:t>
            </a:fld>
            <a:endParaRPr lang="nb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94C06-4195-4BF4-9E19-5BCBE6AAAFDA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1753176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EF503A-5C18-4DAA-AD0A-EA8610654943}" type="datetimeFigureOut">
              <a:rPr lang="nb-NO" smtClean="0"/>
              <a:t>12.03.2023</a:t>
            </a:fld>
            <a:endParaRPr lang="nb-N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94C06-4195-4BF4-9E19-5BCBE6AAAFDA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8287883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EF503A-5C18-4DAA-AD0A-EA8610654943}" type="datetimeFigureOut">
              <a:rPr lang="nb-NO" smtClean="0"/>
              <a:t>12.03.2023</a:t>
            </a:fld>
            <a:endParaRPr lang="nb-NO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94C06-4195-4BF4-9E19-5BCBE6AAAFDA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7520855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EF503A-5C18-4DAA-AD0A-EA8610654943}" type="datetimeFigureOut">
              <a:rPr lang="nb-NO" smtClean="0"/>
              <a:t>12.03.2023</a:t>
            </a:fld>
            <a:endParaRPr lang="nb-NO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94C06-4195-4BF4-9E19-5BCBE6AAAFDA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5847694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EF503A-5C18-4DAA-AD0A-EA8610654943}" type="datetimeFigureOut">
              <a:rPr lang="nb-NO" smtClean="0"/>
              <a:t>12.03.2023</a:t>
            </a:fld>
            <a:endParaRPr lang="nb-NO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94C06-4195-4BF4-9E19-5BCBE6AAAFDA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4073635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nhold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EF503A-5C18-4DAA-AD0A-EA8610654943}" type="datetimeFigureOut">
              <a:rPr lang="nb-NO" smtClean="0"/>
              <a:t>12.03.2023</a:t>
            </a:fld>
            <a:endParaRPr lang="nb-NO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94C06-4195-4BF4-9E19-5BCBE6AAAFDA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8431410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e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b-NO"/>
              <a:t>Klikk på ikonet for å legge til et bilde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EF503A-5C18-4DAA-AD0A-EA8610654943}" type="datetimeFigureOut">
              <a:rPr lang="nb-NO" smtClean="0"/>
              <a:t>12.03.2023</a:t>
            </a:fld>
            <a:endParaRPr lang="nb-N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94C06-4195-4BF4-9E19-5BCBE6AAAFDA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4200239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60EF503A-5C18-4DAA-AD0A-EA8610654943}" type="datetimeFigureOut">
              <a:rPr lang="nb-NO" smtClean="0"/>
              <a:t>12.03.2023</a:t>
            </a:fld>
            <a:endParaRPr lang="nb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694C06-4195-4BF4-9E19-5BCBE6AAAFDA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83176869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  <p:sldLayoutId id="2147483694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7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Importance of Storing Your Business Data in One Place | IT Briefcase">
            <a:extLst>
              <a:ext uri="{FF2B5EF4-FFF2-40B4-BE49-F238E27FC236}">
                <a16:creationId xmlns:a16="http://schemas.microsoft.com/office/drawing/2014/main" id="{4F0CE094-5AF0-E6BE-F6DE-5587D3BEDE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03" r="21149"/>
          <a:stretch/>
        </p:blipFill>
        <p:spPr bwMode="auto">
          <a:xfrm>
            <a:off x="3523488" y="10"/>
            <a:ext cx="866851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tel 1">
            <a:extLst>
              <a:ext uri="{FF2B5EF4-FFF2-40B4-BE49-F238E27FC236}">
                <a16:creationId xmlns:a16="http://schemas.microsoft.com/office/drawing/2014/main" id="{F2AE0FBC-3721-6DE7-C7C7-47BDCD9237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nb-NO" sz="4800"/>
              <a:t>Storing Data</a:t>
            </a:r>
          </a:p>
        </p:txBody>
      </p:sp>
      <p:sp>
        <p:nvSpPr>
          <p:cNvPr id="3" name="Undertittel 2">
            <a:extLst>
              <a:ext uri="{FF2B5EF4-FFF2-40B4-BE49-F238E27FC236}">
                <a16:creationId xmlns:a16="http://schemas.microsoft.com/office/drawing/2014/main" id="{36B12C21-538E-23AF-94EE-A21A3E2580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pPr algn="l"/>
            <a:endParaRPr lang="nb-NO" sz="2000"/>
          </a:p>
        </p:txBody>
      </p:sp>
    </p:spTree>
    <p:extLst>
      <p:ext uri="{BB962C8B-B14F-4D97-AF65-F5344CB8AC3E}">
        <p14:creationId xmlns:p14="http://schemas.microsoft.com/office/powerpoint/2010/main" val="29641038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2C6DEE49-FE53-36BD-52E5-484B570C1D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Basic Disk </a:t>
            </a:r>
            <a:r>
              <a:rPr lang="nb-NO" dirty="0" err="1"/>
              <a:t>vs</a:t>
            </a:r>
            <a:r>
              <a:rPr lang="nb-NO" dirty="0"/>
              <a:t> </a:t>
            </a:r>
            <a:r>
              <a:rPr lang="nb-NO" dirty="0" err="1"/>
              <a:t>Dynamic</a:t>
            </a:r>
            <a:r>
              <a:rPr lang="nb-NO" dirty="0"/>
              <a:t> Disk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32BD1B9D-6C77-BE96-DB0E-02308A6057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/>
              <a:t>Basic Disk er den vanlige disk-typen vi bruker i Windows, med partisjoner</a:t>
            </a:r>
          </a:p>
          <a:p>
            <a:r>
              <a:rPr lang="nb-NO" dirty="0"/>
              <a:t>Tenk på Basic Disk som en representasjon av den faktiske disken</a:t>
            </a:r>
          </a:p>
          <a:p>
            <a:r>
              <a:rPr lang="nb-NO" dirty="0"/>
              <a:t>Basic Disk er støttet av alle Windows OS</a:t>
            </a:r>
          </a:p>
          <a:p>
            <a:r>
              <a:rPr lang="nb-NO" dirty="0" err="1"/>
              <a:t>Dynamic</a:t>
            </a:r>
            <a:r>
              <a:rPr lang="nb-NO" dirty="0"/>
              <a:t> Disk gir oss muligheter til å :</a:t>
            </a:r>
          </a:p>
          <a:p>
            <a:pPr lvl="1"/>
            <a:r>
              <a:rPr lang="nb-NO" dirty="0"/>
              <a:t>Lage </a:t>
            </a:r>
            <a:r>
              <a:rPr lang="nb-NO" dirty="0" err="1"/>
              <a:t>volumes</a:t>
            </a:r>
            <a:r>
              <a:rPr lang="nb-NO" dirty="0"/>
              <a:t> som går over flere disker</a:t>
            </a:r>
          </a:p>
          <a:p>
            <a:pPr lvl="1"/>
            <a:r>
              <a:rPr lang="nb-NO" dirty="0"/>
              <a:t>Sette opp </a:t>
            </a:r>
            <a:r>
              <a:rPr lang="nb-NO" dirty="0" err="1"/>
              <a:t>fault-tolerance</a:t>
            </a:r>
            <a:r>
              <a:rPr lang="nb-NO" dirty="0"/>
              <a:t> gjennom </a:t>
            </a:r>
            <a:r>
              <a:rPr lang="nb-NO" dirty="0" err="1"/>
              <a:t>Mirroring</a:t>
            </a:r>
            <a:endParaRPr lang="nb-NO" dirty="0"/>
          </a:p>
          <a:p>
            <a:r>
              <a:rPr lang="nb-NO" dirty="0"/>
              <a:t>Dynamiske Disker er mer komplekse, kan vanskeliggjøre </a:t>
            </a:r>
            <a:r>
              <a:rPr lang="nb-NO" dirty="0" err="1"/>
              <a:t>recovery</a:t>
            </a:r>
            <a:endParaRPr lang="nb-NO" dirty="0"/>
          </a:p>
          <a:p>
            <a:r>
              <a:rPr lang="nb-NO" dirty="0"/>
              <a:t>Kan ikke </a:t>
            </a:r>
            <a:r>
              <a:rPr lang="nb-NO" dirty="0" err="1"/>
              <a:t>boote</a:t>
            </a:r>
            <a:r>
              <a:rPr lang="nb-NO" dirty="0"/>
              <a:t> fra en dynamisk disk</a:t>
            </a:r>
          </a:p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710056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D7E12CB8-B054-F9E1-8C9C-69590C535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Filsystem og fildelingsprotokoller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CDF88122-9F8C-0CA3-DAA1-6F0029127C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130" y="1853248"/>
            <a:ext cx="10900759" cy="4693326"/>
          </a:xfrm>
        </p:spPr>
        <p:txBody>
          <a:bodyPr/>
          <a:lstStyle/>
          <a:p>
            <a:r>
              <a:rPr lang="nb-NO" sz="2400" dirty="0"/>
              <a:t>FAT, FAT32 og NTFS husker vi fra </a:t>
            </a:r>
            <a:r>
              <a:rPr lang="nb-NO" sz="2400" dirty="0" err="1"/>
              <a:t>WinClient</a:t>
            </a:r>
            <a:endParaRPr lang="nb-NO" sz="2400" dirty="0"/>
          </a:p>
          <a:p>
            <a:r>
              <a:rPr lang="nb-NO" sz="2400" dirty="0"/>
              <a:t>I tillegg har vi </a:t>
            </a:r>
            <a:r>
              <a:rPr lang="nb-NO" sz="2400" dirty="0" err="1"/>
              <a:t>ReFS</a:t>
            </a:r>
            <a:r>
              <a:rPr lang="nb-NO" sz="2400" dirty="0"/>
              <a:t> (</a:t>
            </a:r>
            <a:r>
              <a:rPr lang="nb-NO" sz="2400" dirty="0" err="1"/>
              <a:t>Resilience</a:t>
            </a:r>
            <a:r>
              <a:rPr lang="nb-NO" sz="2400" dirty="0"/>
              <a:t> File System), som var (er?) tenkt å ta over for NTFS</a:t>
            </a:r>
          </a:p>
          <a:p>
            <a:r>
              <a:rPr lang="nb-NO" sz="2400" dirty="0"/>
              <a:t>Fildelingsprotokollen i Windows heter Server Message Block (SMB)</a:t>
            </a:r>
          </a:p>
          <a:p>
            <a:r>
              <a:rPr lang="nb-NO" sz="2400" dirty="0"/>
              <a:t>Linux (og Unix) bruker Network File System (NFS)</a:t>
            </a:r>
          </a:p>
          <a:p>
            <a:r>
              <a:rPr lang="nb-NO" sz="2400" dirty="0"/>
              <a:t>Vi kan sette opp NFS </a:t>
            </a:r>
            <a:r>
              <a:rPr lang="nb-NO" sz="2400" dirty="0" err="1"/>
              <a:t>Sharing</a:t>
            </a:r>
            <a:r>
              <a:rPr lang="nb-NO" sz="2400" dirty="0"/>
              <a:t> som en rolle på filserveren vår!</a:t>
            </a:r>
          </a:p>
          <a:p>
            <a:r>
              <a:rPr lang="nb-NO" sz="2400" dirty="0"/>
              <a:t>FTP (File Transfer </a:t>
            </a:r>
            <a:r>
              <a:rPr lang="nb-NO" sz="2400" dirty="0" err="1"/>
              <a:t>Protocol</a:t>
            </a:r>
            <a:r>
              <a:rPr lang="nb-NO" sz="2400" dirty="0"/>
              <a:t>) gir oss mulighet til å dele filer med brukernavn og passord på port 21</a:t>
            </a:r>
          </a:p>
          <a:p>
            <a:r>
              <a:rPr lang="nb-NO" sz="2400" dirty="0"/>
              <a:t>HTTP tilbyr fildeling over web</a:t>
            </a:r>
          </a:p>
          <a:p>
            <a:r>
              <a:rPr lang="nb-NO" sz="2400" dirty="0"/>
              <a:t>SSH er en kryptert forbindelse som bl. a. kan brukes til fildeling</a:t>
            </a:r>
          </a:p>
          <a:p>
            <a:endParaRPr lang="nb-NO" dirty="0"/>
          </a:p>
          <a:p>
            <a:endParaRPr lang="nb-NO" dirty="0"/>
          </a:p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845985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9B13F8B4-C197-BAD4-C3AC-77663ED3C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1" y="629266"/>
            <a:ext cx="4166510" cy="1622321"/>
          </a:xfrm>
        </p:spPr>
        <p:txBody>
          <a:bodyPr>
            <a:normAutofit/>
          </a:bodyPr>
          <a:lstStyle/>
          <a:p>
            <a:r>
              <a:rPr lang="nb-NO">
                <a:solidFill>
                  <a:srgbClr val="EBEBEB"/>
                </a:solidFill>
              </a:rPr>
              <a:t>DeDup</a:t>
            </a:r>
          </a:p>
        </p:txBody>
      </p:sp>
      <p:sp>
        <p:nvSpPr>
          <p:cNvPr id="11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70151CB7-E7DE-4917-B831-01DF9CE01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270819" y="-63600"/>
            <a:ext cx="6858001" cy="6985200"/>
          </a:xfrm>
          <a:custGeom>
            <a:avLst/>
            <a:gdLst>
              <a:gd name="connsiteX0" fmla="*/ 6858001 w 6858001"/>
              <a:gd name="connsiteY0" fmla="*/ 1177 h 6985200"/>
              <a:gd name="connsiteX1" fmla="*/ 6858001 w 6858001"/>
              <a:gd name="connsiteY1" fmla="*/ 1344715 h 6985200"/>
              <a:gd name="connsiteX2" fmla="*/ 6858000 w 6858001"/>
              <a:gd name="connsiteY2" fmla="*/ 1344715 h 6985200"/>
              <a:gd name="connsiteX3" fmla="*/ 6858000 w 6858001"/>
              <a:gd name="connsiteY3" fmla="*/ 6985200 h 6985200"/>
              <a:gd name="connsiteX4" fmla="*/ 0 w 6858001"/>
              <a:gd name="connsiteY4" fmla="*/ 6985199 h 6985200"/>
              <a:gd name="connsiteX5" fmla="*/ 0 w 6858001"/>
              <a:gd name="connsiteY5" fmla="*/ 886772 h 6985200"/>
              <a:gd name="connsiteX6" fmla="*/ 1 w 6858001"/>
              <a:gd name="connsiteY6" fmla="*/ 886772 h 6985200"/>
              <a:gd name="connsiteX7" fmla="*/ 1 w 6858001"/>
              <a:gd name="connsiteY7" fmla="*/ 0 h 6985200"/>
              <a:gd name="connsiteX8" fmla="*/ 40463 w 6858001"/>
              <a:gd name="connsiteY8" fmla="*/ 5883 h 6985200"/>
              <a:gd name="connsiteX9" fmla="*/ 159107 w 6858001"/>
              <a:gd name="connsiteY9" fmla="*/ 23196 h 6985200"/>
              <a:gd name="connsiteX10" fmla="*/ 245518 w 6858001"/>
              <a:gd name="connsiteY10" fmla="*/ 35299 h 6985200"/>
              <a:gd name="connsiteX11" fmla="*/ 348388 w 6858001"/>
              <a:gd name="connsiteY11" fmla="*/ 48073 h 6985200"/>
              <a:gd name="connsiteX12" fmla="*/ 470460 w 6858001"/>
              <a:gd name="connsiteY12" fmla="*/ 63369 h 6985200"/>
              <a:gd name="connsiteX13" fmla="*/ 605563 w 6858001"/>
              <a:gd name="connsiteY13" fmla="*/ 79506 h 6985200"/>
              <a:gd name="connsiteX14" fmla="*/ 757810 w 6858001"/>
              <a:gd name="connsiteY14" fmla="*/ 96483 h 6985200"/>
              <a:gd name="connsiteX15" fmla="*/ 923774 w 6858001"/>
              <a:gd name="connsiteY15" fmla="*/ 114469 h 6985200"/>
              <a:gd name="connsiteX16" fmla="*/ 1104139 w 6858001"/>
              <a:gd name="connsiteY16" fmla="*/ 132454 h 6985200"/>
              <a:gd name="connsiteX17" fmla="*/ 1296163 w 6858001"/>
              <a:gd name="connsiteY17" fmla="*/ 150776 h 6985200"/>
              <a:gd name="connsiteX18" fmla="*/ 1503275 w 6858001"/>
              <a:gd name="connsiteY18" fmla="*/ 167753 h 6985200"/>
              <a:gd name="connsiteX19" fmla="*/ 1719988 w 6858001"/>
              <a:gd name="connsiteY19" fmla="*/ 184058 h 6985200"/>
              <a:gd name="connsiteX20" fmla="*/ 1949045 w 6858001"/>
              <a:gd name="connsiteY20" fmla="*/ 198849 h 6985200"/>
              <a:gd name="connsiteX21" fmla="*/ 2187703 w 6858001"/>
              <a:gd name="connsiteY21" fmla="*/ 212969 h 6985200"/>
              <a:gd name="connsiteX22" fmla="*/ 2436649 w 6858001"/>
              <a:gd name="connsiteY22" fmla="*/ 226248 h 6985200"/>
              <a:gd name="connsiteX23" fmla="*/ 2564208 w 6858001"/>
              <a:gd name="connsiteY23" fmla="*/ 230955 h 6985200"/>
              <a:gd name="connsiteX24" fmla="*/ 2694509 w 6858001"/>
              <a:gd name="connsiteY24" fmla="*/ 236165 h 6985200"/>
              <a:gd name="connsiteX25" fmla="*/ 2826869 w 6858001"/>
              <a:gd name="connsiteY25" fmla="*/ 241040 h 6985200"/>
              <a:gd name="connsiteX26" fmla="*/ 2959914 w 6858001"/>
              <a:gd name="connsiteY26" fmla="*/ 244234 h 6985200"/>
              <a:gd name="connsiteX27" fmla="*/ 3095702 w 6858001"/>
              <a:gd name="connsiteY27" fmla="*/ 247091 h 6985200"/>
              <a:gd name="connsiteX28" fmla="*/ 3232862 w 6858001"/>
              <a:gd name="connsiteY28" fmla="*/ 250117 h 6985200"/>
              <a:gd name="connsiteX29" fmla="*/ 3372766 w 6858001"/>
              <a:gd name="connsiteY29" fmla="*/ 252134 h 6985200"/>
              <a:gd name="connsiteX30" fmla="*/ 3514040 w 6858001"/>
              <a:gd name="connsiteY30" fmla="*/ 252134 h 6985200"/>
              <a:gd name="connsiteX31" fmla="*/ 3656686 w 6858001"/>
              <a:gd name="connsiteY31" fmla="*/ 253142 h 6985200"/>
              <a:gd name="connsiteX32" fmla="*/ 3800705 w 6858001"/>
              <a:gd name="connsiteY32" fmla="*/ 252134 h 6985200"/>
              <a:gd name="connsiteX33" fmla="*/ 3946780 w 6858001"/>
              <a:gd name="connsiteY33" fmla="*/ 250117 h 6985200"/>
              <a:gd name="connsiteX34" fmla="*/ 4092856 w 6858001"/>
              <a:gd name="connsiteY34" fmla="*/ 248268 h 6985200"/>
              <a:gd name="connsiteX35" fmla="*/ 4240988 w 6858001"/>
              <a:gd name="connsiteY35" fmla="*/ 244234 h 6985200"/>
              <a:gd name="connsiteX36" fmla="*/ 4390492 w 6858001"/>
              <a:gd name="connsiteY36" fmla="*/ 240032 h 6985200"/>
              <a:gd name="connsiteX37" fmla="*/ 4539997 w 6858001"/>
              <a:gd name="connsiteY37" fmla="*/ 235157 h 6985200"/>
              <a:gd name="connsiteX38" fmla="*/ 4690873 w 6858001"/>
              <a:gd name="connsiteY38" fmla="*/ 228266 h 6985200"/>
              <a:gd name="connsiteX39" fmla="*/ 4843120 w 6858001"/>
              <a:gd name="connsiteY39" fmla="*/ 220029 h 6985200"/>
              <a:gd name="connsiteX40" fmla="*/ 4996054 w 6858001"/>
              <a:gd name="connsiteY40" fmla="*/ 212129 h 6985200"/>
              <a:gd name="connsiteX41" fmla="*/ 5148987 w 6858001"/>
              <a:gd name="connsiteY41" fmla="*/ 202044 h 6985200"/>
              <a:gd name="connsiteX42" fmla="*/ 5303978 w 6858001"/>
              <a:gd name="connsiteY42" fmla="*/ 189941 h 6985200"/>
              <a:gd name="connsiteX43" fmla="*/ 5456911 w 6858001"/>
              <a:gd name="connsiteY43" fmla="*/ 177839 h 6985200"/>
              <a:gd name="connsiteX44" fmla="*/ 5612588 w 6858001"/>
              <a:gd name="connsiteY44" fmla="*/ 163887 h 6985200"/>
              <a:gd name="connsiteX45" fmla="*/ 5768950 w 6858001"/>
              <a:gd name="connsiteY45" fmla="*/ 148591 h 6985200"/>
              <a:gd name="connsiteX46" fmla="*/ 5923255 w 6858001"/>
              <a:gd name="connsiteY46" fmla="*/ 132455 h 6985200"/>
              <a:gd name="connsiteX47" fmla="*/ 6079618 w 6858001"/>
              <a:gd name="connsiteY47" fmla="*/ 113629 h 6985200"/>
              <a:gd name="connsiteX48" fmla="*/ 6235294 w 6858001"/>
              <a:gd name="connsiteY48" fmla="*/ 93458 h 6985200"/>
              <a:gd name="connsiteX49" fmla="*/ 6391657 w 6858001"/>
              <a:gd name="connsiteY49" fmla="*/ 73455 h 6985200"/>
              <a:gd name="connsiteX50" fmla="*/ 6547333 w 6858001"/>
              <a:gd name="connsiteY50" fmla="*/ 50091 h 6985200"/>
              <a:gd name="connsiteX51" fmla="*/ 6702324 w 6858001"/>
              <a:gd name="connsiteY51" fmla="*/ 26222 h 698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6985200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6985200"/>
                </a:lnTo>
                <a:lnTo>
                  <a:pt x="0" y="6985199"/>
                </a:lnTo>
                <a:lnTo>
                  <a:pt x="0" y="886772"/>
                </a:lnTo>
                <a:lnTo>
                  <a:pt x="1" y="886772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pic>
        <p:nvPicPr>
          <p:cNvPr id="4" name="Picture 2" descr="Installing and enabling Data Deduplication | Microsoft Docs">
            <a:extLst>
              <a:ext uri="{FF2B5EF4-FFF2-40B4-BE49-F238E27FC236}">
                <a16:creationId xmlns:a16="http://schemas.microsoft.com/office/drawing/2014/main" id="{7AD86429-7858-CD5A-D9E6-9EC33948F3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3992" y="1487476"/>
            <a:ext cx="5449889" cy="3883045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0611B490-AFC7-F4EE-6BD7-9E1BC8B46E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4166509" cy="3785419"/>
          </a:xfrm>
        </p:spPr>
        <p:txBody>
          <a:bodyPr>
            <a:normAutofit/>
          </a:bodyPr>
          <a:lstStyle/>
          <a:p>
            <a:r>
              <a:rPr lang="nb-NO">
                <a:solidFill>
                  <a:srgbClr val="EBEBEB"/>
                </a:solidFill>
              </a:rPr>
              <a:t>En rolle som DeDupliserer filer</a:t>
            </a:r>
          </a:p>
          <a:p>
            <a:r>
              <a:rPr lang="nb-NO">
                <a:solidFill>
                  <a:srgbClr val="EBEBEB"/>
                </a:solidFill>
              </a:rPr>
              <a:t>Hvis vi har identiske filer på share, blir kopiene kun tatt vare på som linker og vi sparer plass!</a:t>
            </a:r>
          </a:p>
          <a:p>
            <a:endParaRPr lang="nb-NO">
              <a:solidFill>
                <a:srgbClr val="EBEBE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43321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C4FA3544-E927-BB1A-4310-2366B8143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Storage Pools</a:t>
            </a:r>
            <a:endParaRPr lang="nb-NO" dirty="0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B39915BA-1378-CDDA-17AA-9177BCC42C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130" y="1683026"/>
            <a:ext cx="10900759" cy="4722256"/>
          </a:xfrm>
        </p:spPr>
        <p:txBody>
          <a:bodyPr/>
          <a:lstStyle/>
          <a:p>
            <a:r>
              <a:rPr lang="nb-NO"/>
              <a:t>Vi kan gruppere disker inn i Storage Pools</a:t>
            </a:r>
          </a:p>
          <a:p>
            <a:endParaRPr lang="nb-NO" dirty="0"/>
          </a:p>
        </p:txBody>
      </p:sp>
      <p:pic>
        <p:nvPicPr>
          <p:cNvPr id="7" name="Bilde 6">
            <a:extLst>
              <a:ext uri="{FF2B5EF4-FFF2-40B4-BE49-F238E27FC236}">
                <a16:creationId xmlns:a16="http://schemas.microsoft.com/office/drawing/2014/main" id="{24CD87F7-1263-66E5-1E8A-59B4FE04B8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130" y="2617432"/>
            <a:ext cx="10097666" cy="3023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5265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F3FC718-FDE3-4EF7-921E-A5F374EAF8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45B97E27-BC2C-ED55-9ED2-407A1C1A1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855" y="1447799"/>
            <a:ext cx="3108626" cy="1444752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nb-NO" sz="3200">
                <a:solidFill>
                  <a:srgbClr val="EBEBEB"/>
                </a:solidFill>
              </a:rPr>
              <a:t>Storage Space Direct (S2D)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FAA0F719-3DC8-4F08-AD8F-5A845658CB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7DCB61BE-FA0F-4EFB-BE0E-268BAD8E30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4747655" y="-586345"/>
            <a:ext cx="6858001" cy="8030691"/>
          </a:xfrm>
          <a:custGeom>
            <a:avLst/>
            <a:gdLst>
              <a:gd name="connsiteX0" fmla="*/ 6858001 w 6858001"/>
              <a:gd name="connsiteY0" fmla="*/ 1177 h 8030691"/>
              <a:gd name="connsiteX1" fmla="*/ 6858001 w 6858001"/>
              <a:gd name="connsiteY1" fmla="*/ 1344715 h 8030691"/>
              <a:gd name="connsiteX2" fmla="*/ 6858000 w 6858001"/>
              <a:gd name="connsiteY2" fmla="*/ 1344715 h 8030691"/>
              <a:gd name="connsiteX3" fmla="*/ 6858000 w 6858001"/>
              <a:gd name="connsiteY3" fmla="*/ 8030691 h 8030691"/>
              <a:gd name="connsiteX4" fmla="*/ 0 w 6858001"/>
              <a:gd name="connsiteY4" fmla="*/ 8030690 h 8030691"/>
              <a:gd name="connsiteX5" fmla="*/ 0 w 6858001"/>
              <a:gd name="connsiteY5" fmla="*/ 477747 h 8030691"/>
              <a:gd name="connsiteX6" fmla="*/ 1 w 6858001"/>
              <a:gd name="connsiteY6" fmla="*/ 477747 h 8030691"/>
              <a:gd name="connsiteX7" fmla="*/ 1 w 6858001"/>
              <a:gd name="connsiteY7" fmla="*/ 0 h 8030691"/>
              <a:gd name="connsiteX8" fmla="*/ 40463 w 6858001"/>
              <a:gd name="connsiteY8" fmla="*/ 5883 h 8030691"/>
              <a:gd name="connsiteX9" fmla="*/ 159107 w 6858001"/>
              <a:gd name="connsiteY9" fmla="*/ 23196 h 8030691"/>
              <a:gd name="connsiteX10" fmla="*/ 245518 w 6858001"/>
              <a:gd name="connsiteY10" fmla="*/ 35299 h 8030691"/>
              <a:gd name="connsiteX11" fmla="*/ 348388 w 6858001"/>
              <a:gd name="connsiteY11" fmla="*/ 48074 h 8030691"/>
              <a:gd name="connsiteX12" fmla="*/ 470460 w 6858001"/>
              <a:gd name="connsiteY12" fmla="*/ 63370 h 8030691"/>
              <a:gd name="connsiteX13" fmla="*/ 605563 w 6858001"/>
              <a:gd name="connsiteY13" fmla="*/ 79507 h 8030691"/>
              <a:gd name="connsiteX14" fmla="*/ 757810 w 6858001"/>
              <a:gd name="connsiteY14" fmla="*/ 96484 h 8030691"/>
              <a:gd name="connsiteX15" fmla="*/ 923774 w 6858001"/>
              <a:gd name="connsiteY15" fmla="*/ 114469 h 8030691"/>
              <a:gd name="connsiteX16" fmla="*/ 1104139 w 6858001"/>
              <a:gd name="connsiteY16" fmla="*/ 132455 h 8030691"/>
              <a:gd name="connsiteX17" fmla="*/ 1296163 w 6858001"/>
              <a:gd name="connsiteY17" fmla="*/ 150776 h 8030691"/>
              <a:gd name="connsiteX18" fmla="*/ 1503275 w 6858001"/>
              <a:gd name="connsiteY18" fmla="*/ 167753 h 8030691"/>
              <a:gd name="connsiteX19" fmla="*/ 1719988 w 6858001"/>
              <a:gd name="connsiteY19" fmla="*/ 184058 h 8030691"/>
              <a:gd name="connsiteX20" fmla="*/ 1949045 w 6858001"/>
              <a:gd name="connsiteY20" fmla="*/ 198850 h 8030691"/>
              <a:gd name="connsiteX21" fmla="*/ 2187703 w 6858001"/>
              <a:gd name="connsiteY21" fmla="*/ 212969 h 8030691"/>
              <a:gd name="connsiteX22" fmla="*/ 2436649 w 6858001"/>
              <a:gd name="connsiteY22" fmla="*/ 226249 h 8030691"/>
              <a:gd name="connsiteX23" fmla="*/ 2564208 w 6858001"/>
              <a:gd name="connsiteY23" fmla="*/ 230955 h 8030691"/>
              <a:gd name="connsiteX24" fmla="*/ 2694509 w 6858001"/>
              <a:gd name="connsiteY24" fmla="*/ 236166 h 8030691"/>
              <a:gd name="connsiteX25" fmla="*/ 2826869 w 6858001"/>
              <a:gd name="connsiteY25" fmla="*/ 241040 h 8030691"/>
              <a:gd name="connsiteX26" fmla="*/ 2959914 w 6858001"/>
              <a:gd name="connsiteY26" fmla="*/ 244234 h 8030691"/>
              <a:gd name="connsiteX27" fmla="*/ 3095702 w 6858001"/>
              <a:gd name="connsiteY27" fmla="*/ 247092 h 8030691"/>
              <a:gd name="connsiteX28" fmla="*/ 3232862 w 6858001"/>
              <a:gd name="connsiteY28" fmla="*/ 250117 h 8030691"/>
              <a:gd name="connsiteX29" fmla="*/ 3372766 w 6858001"/>
              <a:gd name="connsiteY29" fmla="*/ 252134 h 8030691"/>
              <a:gd name="connsiteX30" fmla="*/ 3514040 w 6858001"/>
              <a:gd name="connsiteY30" fmla="*/ 252134 h 8030691"/>
              <a:gd name="connsiteX31" fmla="*/ 3656686 w 6858001"/>
              <a:gd name="connsiteY31" fmla="*/ 253143 h 8030691"/>
              <a:gd name="connsiteX32" fmla="*/ 3800705 w 6858001"/>
              <a:gd name="connsiteY32" fmla="*/ 252134 h 8030691"/>
              <a:gd name="connsiteX33" fmla="*/ 3946780 w 6858001"/>
              <a:gd name="connsiteY33" fmla="*/ 250117 h 8030691"/>
              <a:gd name="connsiteX34" fmla="*/ 4092856 w 6858001"/>
              <a:gd name="connsiteY34" fmla="*/ 248268 h 8030691"/>
              <a:gd name="connsiteX35" fmla="*/ 4240988 w 6858001"/>
              <a:gd name="connsiteY35" fmla="*/ 244234 h 8030691"/>
              <a:gd name="connsiteX36" fmla="*/ 4390492 w 6858001"/>
              <a:gd name="connsiteY36" fmla="*/ 240032 h 8030691"/>
              <a:gd name="connsiteX37" fmla="*/ 4539997 w 6858001"/>
              <a:gd name="connsiteY37" fmla="*/ 235157 h 8030691"/>
              <a:gd name="connsiteX38" fmla="*/ 4690873 w 6858001"/>
              <a:gd name="connsiteY38" fmla="*/ 228266 h 8030691"/>
              <a:gd name="connsiteX39" fmla="*/ 4843120 w 6858001"/>
              <a:gd name="connsiteY39" fmla="*/ 220029 h 8030691"/>
              <a:gd name="connsiteX40" fmla="*/ 4996054 w 6858001"/>
              <a:gd name="connsiteY40" fmla="*/ 212129 h 8030691"/>
              <a:gd name="connsiteX41" fmla="*/ 5148987 w 6858001"/>
              <a:gd name="connsiteY41" fmla="*/ 202044 h 8030691"/>
              <a:gd name="connsiteX42" fmla="*/ 5303978 w 6858001"/>
              <a:gd name="connsiteY42" fmla="*/ 189941 h 8030691"/>
              <a:gd name="connsiteX43" fmla="*/ 5456911 w 6858001"/>
              <a:gd name="connsiteY43" fmla="*/ 177839 h 8030691"/>
              <a:gd name="connsiteX44" fmla="*/ 5612588 w 6858001"/>
              <a:gd name="connsiteY44" fmla="*/ 163887 h 8030691"/>
              <a:gd name="connsiteX45" fmla="*/ 5768950 w 6858001"/>
              <a:gd name="connsiteY45" fmla="*/ 148591 h 8030691"/>
              <a:gd name="connsiteX46" fmla="*/ 5923255 w 6858001"/>
              <a:gd name="connsiteY46" fmla="*/ 132455 h 8030691"/>
              <a:gd name="connsiteX47" fmla="*/ 6079618 w 6858001"/>
              <a:gd name="connsiteY47" fmla="*/ 113629 h 8030691"/>
              <a:gd name="connsiteX48" fmla="*/ 6235294 w 6858001"/>
              <a:gd name="connsiteY48" fmla="*/ 93458 h 8030691"/>
              <a:gd name="connsiteX49" fmla="*/ 6391657 w 6858001"/>
              <a:gd name="connsiteY49" fmla="*/ 73455 h 8030691"/>
              <a:gd name="connsiteX50" fmla="*/ 6547333 w 6858001"/>
              <a:gd name="connsiteY50" fmla="*/ 50091 h 8030691"/>
              <a:gd name="connsiteX51" fmla="*/ 6702324 w 6858001"/>
              <a:gd name="connsiteY51" fmla="*/ 26222 h 8030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8030691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8030691"/>
                </a:lnTo>
                <a:lnTo>
                  <a:pt x="0" y="8030690"/>
                </a:lnTo>
                <a:lnTo>
                  <a:pt x="0" y="477747"/>
                </a:lnTo>
                <a:lnTo>
                  <a:pt x="1" y="477747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4"/>
                </a:lnTo>
                <a:lnTo>
                  <a:pt x="470460" y="63370"/>
                </a:lnTo>
                <a:lnTo>
                  <a:pt x="605563" y="79507"/>
                </a:lnTo>
                <a:lnTo>
                  <a:pt x="757810" y="96484"/>
                </a:lnTo>
                <a:lnTo>
                  <a:pt x="923774" y="114469"/>
                </a:lnTo>
                <a:lnTo>
                  <a:pt x="1104139" y="132455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50"/>
                </a:lnTo>
                <a:lnTo>
                  <a:pt x="2187703" y="212969"/>
                </a:lnTo>
                <a:lnTo>
                  <a:pt x="2436649" y="226249"/>
                </a:lnTo>
                <a:lnTo>
                  <a:pt x="2564208" y="230955"/>
                </a:lnTo>
                <a:lnTo>
                  <a:pt x="2694509" y="236166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2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3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4B31EAA-7423-46F7-9B90-4AB2B09C35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CCA99AFC-2E4E-FC95-5492-D50B9D34F9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855" y="3072385"/>
            <a:ext cx="3108057" cy="2947415"/>
          </a:xfrm>
        </p:spPr>
        <p:txBody>
          <a:bodyPr>
            <a:normAutofit/>
          </a:bodyPr>
          <a:lstStyle/>
          <a:p>
            <a:r>
              <a:rPr lang="nb-NO" sz="1400" dirty="0">
                <a:solidFill>
                  <a:srgbClr val="FFFFFF"/>
                </a:solidFill>
              </a:rPr>
              <a:t>Vi kan så lage virtuelle disker av Storage Space</a:t>
            </a:r>
          </a:p>
          <a:p>
            <a:r>
              <a:rPr lang="nb-NO" sz="1400" dirty="0">
                <a:solidFill>
                  <a:srgbClr val="FFFFFF"/>
                </a:solidFill>
              </a:rPr>
              <a:t>Her kan vi sette opp speiling av data, som vi kjenner fra Raid</a:t>
            </a:r>
          </a:p>
          <a:p>
            <a:r>
              <a:rPr lang="nb-NO" sz="1400" dirty="0">
                <a:solidFill>
                  <a:srgbClr val="FFFFFF"/>
                </a:solidFill>
              </a:rPr>
              <a:t>Vi kan også legge paritetsinfo over flere disker</a:t>
            </a:r>
          </a:p>
          <a:p>
            <a:endParaRPr lang="nb-NO" sz="1400" dirty="0">
              <a:solidFill>
                <a:srgbClr val="FFFFFF"/>
              </a:solidFill>
            </a:endParaRPr>
          </a:p>
        </p:txBody>
      </p:sp>
      <p:pic>
        <p:nvPicPr>
          <p:cNvPr id="5" name="Bilde 4">
            <a:extLst>
              <a:ext uri="{FF2B5EF4-FFF2-40B4-BE49-F238E27FC236}">
                <a16:creationId xmlns:a16="http://schemas.microsoft.com/office/drawing/2014/main" id="{928ACE8B-6429-B893-D863-5F14825109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7185" y="1447799"/>
            <a:ext cx="6178379" cy="4572001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9490542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FB42F50F-EB2A-793A-F718-7177F9DE6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Storage </a:t>
            </a:r>
            <a:r>
              <a:rPr lang="nb-NO" dirty="0" err="1"/>
              <a:t>Tiering</a:t>
            </a:r>
            <a:endParaRPr lang="nb-NO" dirty="0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90C16112-2A5C-C388-929E-5A62BA7C7A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10055018" cy="4195481"/>
          </a:xfrm>
        </p:spPr>
        <p:txBody>
          <a:bodyPr/>
          <a:lstStyle/>
          <a:p>
            <a:r>
              <a:rPr lang="nb-NO" dirty="0"/>
              <a:t>Filene som trenger lav aksesstid legges på SSD</a:t>
            </a:r>
          </a:p>
          <a:p>
            <a:r>
              <a:rPr lang="nb-NO" dirty="0"/>
              <a:t>Filer det ikke er så farlig med (hastighet) leges på HDD</a:t>
            </a:r>
          </a:p>
          <a:p>
            <a:endParaRPr lang="nb-NO" dirty="0"/>
          </a:p>
        </p:txBody>
      </p:sp>
      <p:pic>
        <p:nvPicPr>
          <p:cNvPr id="4" name="Picture 2" descr="thumbnail image 18 of blog post titled &#10; &#10; &#10;  &#10; &#10; &#10; &#10;    &#10;  &#10;   &#10;    &#10;      &#10;       Storage Spaces: How to configure Storage Tiers with Windows Server 2012 R2&#10;       &#10;      &#10;     &#10;   &#10;  &#10; &#10;   &#10; &#10; &#10; &#10; &#10; &#10;">
            <a:extLst>
              <a:ext uri="{FF2B5EF4-FFF2-40B4-BE49-F238E27FC236}">
                <a16:creationId xmlns:a16="http://schemas.microsoft.com/office/drawing/2014/main" id="{A9419CF7-D683-15E1-09B5-1D6E94984A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1873" y="2896875"/>
            <a:ext cx="3843909" cy="3287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thumbnail image 1 of blog post titled &#10; &#10; &#10;  &#10; &#10; &#10; &#10;    &#10;  &#10;   &#10;    &#10;      &#10;       Storage Spaces: How to configure Storage Tiers with Windows Server 2012 R2&#10;       &#10;      &#10;     &#10;   &#10;  &#10; &#10;   &#10; &#10; &#10; &#10; &#10; &#10;">
            <a:extLst>
              <a:ext uri="{FF2B5EF4-FFF2-40B4-BE49-F238E27FC236}">
                <a16:creationId xmlns:a16="http://schemas.microsoft.com/office/drawing/2014/main" id="{9DFC2691-08C3-C190-B7A9-8BB02FFD93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3366" y="2896875"/>
            <a:ext cx="3843909" cy="3351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50036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11">
            <a:extLst>
              <a:ext uri="{FF2B5EF4-FFF2-40B4-BE49-F238E27FC236}">
                <a16:creationId xmlns:a16="http://schemas.microsoft.com/office/drawing/2014/main" id="{5F3FC718-FDE3-4EF7-921E-A5F374EAF8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50950583-5B87-8A03-CE54-DB2300353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855" y="1447799"/>
            <a:ext cx="3108626" cy="1444752"/>
          </a:xfrm>
        </p:spPr>
        <p:txBody>
          <a:bodyPr anchor="b">
            <a:normAutofit/>
          </a:bodyPr>
          <a:lstStyle/>
          <a:p>
            <a:r>
              <a:rPr lang="nb-NO" sz="3200">
                <a:solidFill>
                  <a:srgbClr val="EBEBEB"/>
                </a:solidFill>
              </a:rPr>
              <a:t>RAID 0</a:t>
            </a:r>
          </a:p>
        </p:txBody>
      </p:sp>
      <p:sp>
        <p:nvSpPr>
          <p:cNvPr id="31" name="Freeform 11">
            <a:extLst>
              <a:ext uri="{FF2B5EF4-FFF2-40B4-BE49-F238E27FC236}">
                <a16:creationId xmlns:a16="http://schemas.microsoft.com/office/drawing/2014/main" id="{FAA0F719-3DC8-4F08-AD8F-5A845658CB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2" name="Freeform: Shape 15">
            <a:extLst>
              <a:ext uri="{FF2B5EF4-FFF2-40B4-BE49-F238E27FC236}">
                <a16:creationId xmlns:a16="http://schemas.microsoft.com/office/drawing/2014/main" id="{7DCB61BE-FA0F-4EFB-BE0E-268BAD8E30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4747655" y="-586345"/>
            <a:ext cx="6858001" cy="8030691"/>
          </a:xfrm>
          <a:custGeom>
            <a:avLst/>
            <a:gdLst>
              <a:gd name="connsiteX0" fmla="*/ 6858001 w 6858001"/>
              <a:gd name="connsiteY0" fmla="*/ 1177 h 8030691"/>
              <a:gd name="connsiteX1" fmla="*/ 6858001 w 6858001"/>
              <a:gd name="connsiteY1" fmla="*/ 1344715 h 8030691"/>
              <a:gd name="connsiteX2" fmla="*/ 6858000 w 6858001"/>
              <a:gd name="connsiteY2" fmla="*/ 1344715 h 8030691"/>
              <a:gd name="connsiteX3" fmla="*/ 6858000 w 6858001"/>
              <a:gd name="connsiteY3" fmla="*/ 8030691 h 8030691"/>
              <a:gd name="connsiteX4" fmla="*/ 0 w 6858001"/>
              <a:gd name="connsiteY4" fmla="*/ 8030690 h 8030691"/>
              <a:gd name="connsiteX5" fmla="*/ 0 w 6858001"/>
              <a:gd name="connsiteY5" fmla="*/ 477747 h 8030691"/>
              <a:gd name="connsiteX6" fmla="*/ 1 w 6858001"/>
              <a:gd name="connsiteY6" fmla="*/ 477747 h 8030691"/>
              <a:gd name="connsiteX7" fmla="*/ 1 w 6858001"/>
              <a:gd name="connsiteY7" fmla="*/ 0 h 8030691"/>
              <a:gd name="connsiteX8" fmla="*/ 40463 w 6858001"/>
              <a:gd name="connsiteY8" fmla="*/ 5883 h 8030691"/>
              <a:gd name="connsiteX9" fmla="*/ 159107 w 6858001"/>
              <a:gd name="connsiteY9" fmla="*/ 23196 h 8030691"/>
              <a:gd name="connsiteX10" fmla="*/ 245518 w 6858001"/>
              <a:gd name="connsiteY10" fmla="*/ 35299 h 8030691"/>
              <a:gd name="connsiteX11" fmla="*/ 348388 w 6858001"/>
              <a:gd name="connsiteY11" fmla="*/ 48074 h 8030691"/>
              <a:gd name="connsiteX12" fmla="*/ 470460 w 6858001"/>
              <a:gd name="connsiteY12" fmla="*/ 63370 h 8030691"/>
              <a:gd name="connsiteX13" fmla="*/ 605563 w 6858001"/>
              <a:gd name="connsiteY13" fmla="*/ 79507 h 8030691"/>
              <a:gd name="connsiteX14" fmla="*/ 757810 w 6858001"/>
              <a:gd name="connsiteY14" fmla="*/ 96484 h 8030691"/>
              <a:gd name="connsiteX15" fmla="*/ 923774 w 6858001"/>
              <a:gd name="connsiteY15" fmla="*/ 114469 h 8030691"/>
              <a:gd name="connsiteX16" fmla="*/ 1104139 w 6858001"/>
              <a:gd name="connsiteY16" fmla="*/ 132455 h 8030691"/>
              <a:gd name="connsiteX17" fmla="*/ 1296163 w 6858001"/>
              <a:gd name="connsiteY17" fmla="*/ 150776 h 8030691"/>
              <a:gd name="connsiteX18" fmla="*/ 1503275 w 6858001"/>
              <a:gd name="connsiteY18" fmla="*/ 167753 h 8030691"/>
              <a:gd name="connsiteX19" fmla="*/ 1719988 w 6858001"/>
              <a:gd name="connsiteY19" fmla="*/ 184058 h 8030691"/>
              <a:gd name="connsiteX20" fmla="*/ 1949045 w 6858001"/>
              <a:gd name="connsiteY20" fmla="*/ 198850 h 8030691"/>
              <a:gd name="connsiteX21" fmla="*/ 2187703 w 6858001"/>
              <a:gd name="connsiteY21" fmla="*/ 212969 h 8030691"/>
              <a:gd name="connsiteX22" fmla="*/ 2436649 w 6858001"/>
              <a:gd name="connsiteY22" fmla="*/ 226249 h 8030691"/>
              <a:gd name="connsiteX23" fmla="*/ 2564208 w 6858001"/>
              <a:gd name="connsiteY23" fmla="*/ 230955 h 8030691"/>
              <a:gd name="connsiteX24" fmla="*/ 2694509 w 6858001"/>
              <a:gd name="connsiteY24" fmla="*/ 236166 h 8030691"/>
              <a:gd name="connsiteX25" fmla="*/ 2826869 w 6858001"/>
              <a:gd name="connsiteY25" fmla="*/ 241040 h 8030691"/>
              <a:gd name="connsiteX26" fmla="*/ 2959914 w 6858001"/>
              <a:gd name="connsiteY26" fmla="*/ 244234 h 8030691"/>
              <a:gd name="connsiteX27" fmla="*/ 3095702 w 6858001"/>
              <a:gd name="connsiteY27" fmla="*/ 247092 h 8030691"/>
              <a:gd name="connsiteX28" fmla="*/ 3232862 w 6858001"/>
              <a:gd name="connsiteY28" fmla="*/ 250117 h 8030691"/>
              <a:gd name="connsiteX29" fmla="*/ 3372766 w 6858001"/>
              <a:gd name="connsiteY29" fmla="*/ 252134 h 8030691"/>
              <a:gd name="connsiteX30" fmla="*/ 3514040 w 6858001"/>
              <a:gd name="connsiteY30" fmla="*/ 252134 h 8030691"/>
              <a:gd name="connsiteX31" fmla="*/ 3656686 w 6858001"/>
              <a:gd name="connsiteY31" fmla="*/ 253143 h 8030691"/>
              <a:gd name="connsiteX32" fmla="*/ 3800705 w 6858001"/>
              <a:gd name="connsiteY32" fmla="*/ 252134 h 8030691"/>
              <a:gd name="connsiteX33" fmla="*/ 3946780 w 6858001"/>
              <a:gd name="connsiteY33" fmla="*/ 250117 h 8030691"/>
              <a:gd name="connsiteX34" fmla="*/ 4092856 w 6858001"/>
              <a:gd name="connsiteY34" fmla="*/ 248268 h 8030691"/>
              <a:gd name="connsiteX35" fmla="*/ 4240988 w 6858001"/>
              <a:gd name="connsiteY35" fmla="*/ 244234 h 8030691"/>
              <a:gd name="connsiteX36" fmla="*/ 4390492 w 6858001"/>
              <a:gd name="connsiteY36" fmla="*/ 240032 h 8030691"/>
              <a:gd name="connsiteX37" fmla="*/ 4539997 w 6858001"/>
              <a:gd name="connsiteY37" fmla="*/ 235157 h 8030691"/>
              <a:gd name="connsiteX38" fmla="*/ 4690873 w 6858001"/>
              <a:gd name="connsiteY38" fmla="*/ 228266 h 8030691"/>
              <a:gd name="connsiteX39" fmla="*/ 4843120 w 6858001"/>
              <a:gd name="connsiteY39" fmla="*/ 220029 h 8030691"/>
              <a:gd name="connsiteX40" fmla="*/ 4996054 w 6858001"/>
              <a:gd name="connsiteY40" fmla="*/ 212129 h 8030691"/>
              <a:gd name="connsiteX41" fmla="*/ 5148987 w 6858001"/>
              <a:gd name="connsiteY41" fmla="*/ 202044 h 8030691"/>
              <a:gd name="connsiteX42" fmla="*/ 5303978 w 6858001"/>
              <a:gd name="connsiteY42" fmla="*/ 189941 h 8030691"/>
              <a:gd name="connsiteX43" fmla="*/ 5456911 w 6858001"/>
              <a:gd name="connsiteY43" fmla="*/ 177839 h 8030691"/>
              <a:gd name="connsiteX44" fmla="*/ 5612588 w 6858001"/>
              <a:gd name="connsiteY44" fmla="*/ 163887 h 8030691"/>
              <a:gd name="connsiteX45" fmla="*/ 5768950 w 6858001"/>
              <a:gd name="connsiteY45" fmla="*/ 148591 h 8030691"/>
              <a:gd name="connsiteX46" fmla="*/ 5923255 w 6858001"/>
              <a:gd name="connsiteY46" fmla="*/ 132455 h 8030691"/>
              <a:gd name="connsiteX47" fmla="*/ 6079618 w 6858001"/>
              <a:gd name="connsiteY47" fmla="*/ 113629 h 8030691"/>
              <a:gd name="connsiteX48" fmla="*/ 6235294 w 6858001"/>
              <a:gd name="connsiteY48" fmla="*/ 93458 h 8030691"/>
              <a:gd name="connsiteX49" fmla="*/ 6391657 w 6858001"/>
              <a:gd name="connsiteY49" fmla="*/ 73455 h 8030691"/>
              <a:gd name="connsiteX50" fmla="*/ 6547333 w 6858001"/>
              <a:gd name="connsiteY50" fmla="*/ 50091 h 8030691"/>
              <a:gd name="connsiteX51" fmla="*/ 6702324 w 6858001"/>
              <a:gd name="connsiteY51" fmla="*/ 26222 h 8030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8030691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8030691"/>
                </a:lnTo>
                <a:lnTo>
                  <a:pt x="0" y="8030690"/>
                </a:lnTo>
                <a:lnTo>
                  <a:pt x="0" y="477747"/>
                </a:lnTo>
                <a:lnTo>
                  <a:pt x="1" y="477747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4"/>
                </a:lnTo>
                <a:lnTo>
                  <a:pt x="470460" y="63370"/>
                </a:lnTo>
                <a:lnTo>
                  <a:pt x="605563" y="79507"/>
                </a:lnTo>
                <a:lnTo>
                  <a:pt x="757810" y="96484"/>
                </a:lnTo>
                <a:lnTo>
                  <a:pt x="923774" y="114469"/>
                </a:lnTo>
                <a:lnTo>
                  <a:pt x="1104139" y="132455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50"/>
                </a:lnTo>
                <a:lnTo>
                  <a:pt x="2187703" y="212969"/>
                </a:lnTo>
                <a:lnTo>
                  <a:pt x="2436649" y="226249"/>
                </a:lnTo>
                <a:lnTo>
                  <a:pt x="2564208" y="230955"/>
                </a:lnTo>
                <a:lnTo>
                  <a:pt x="2694509" y="236166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2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3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sp>
        <p:nvSpPr>
          <p:cNvPr id="33" name="Rectangle 17">
            <a:extLst>
              <a:ext uri="{FF2B5EF4-FFF2-40B4-BE49-F238E27FC236}">
                <a16:creationId xmlns:a16="http://schemas.microsoft.com/office/drawing/2014/main" id="{A4B31EAA-7423-46F7-9B90-4AB2B09C35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2A825B1-574D-5F95-19B9-AAA96F9E11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855" y="3072385"/>
            <a:ext cx="3108057" cy="294741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Det er </a:t>
            </a:r>
            <a:r>
              <a:rPr lang="en-US" dirty="0" err="1">
                <a:solidFill>
                  <a:srgbClr val="FFFFFF"/>
                </a:solidFill>
              </a:rPr>
              <a:t>dette</a:t>
            </a:r>
            <a:r>
              <a:rPr lang="en-US" dirty="0">
                <a:solidFill>
                  <a:srgbClr val="FFFFFF"/>
                </a:solidFill>
              </a:rPr>
              <a:t> vi </a:t>
            </a:r>
            <a:r>
              <a:rPr lang="en-US" dirty="0" err="1">
                <a:solidFill>
                  <a:srgbClr val="FFFFFF"/>
                </a:solidFill>
              </a:rPr>
              <a:t>kan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får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når</a:t>
            </a:r>
            <a:r>
              <a:rPr lang="en-US" dirty="0">
                <a:solidFill>
                  <a:srgbClr val="FFFFFF"/>
                </a:solidFill>
              </a:rPr>
              <a:t> vi setter </a:t>
            </a:r>
            <a:r>
              <a:rPr lang="en-US" dirty="0" err="1">
                <a:solidFill>
                  <a:srgbClr val="FFFFFF"/>
                </a:solidFill>
              </a:rPr>
              <a:t>opp</a:t>
            </a:r>
            <a:r>
              <a:rPr lang="en-US" dirty="0">
                <a:solidFill>
                  <a:srgbClr val="FFFFFF"/>
                </a:solidFill>
              </a:rPr>
              <a:t> to dynamic disks</a:t>
            </a:r>
          </a:p>
          <a:p>
            <a:r>
              <a:rPr lang="en-US" dirty="0" err="1">
                <a:solidFill>
                  <a:srgbClr val="FFFFFF"/>
                </a:solidFill>
              </a:rPr>
              <a:t>Gir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økt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ytelse</a:t>
            </a:r>
            <a:r>
              <a:rPr lang="en-US" dirty="0">
                <a:solidFill>
                  <a:srgbClr val="FFFFFF"/>
                </a:solidFill>
              </a:rPr>
              <a:t>, men </a:t>
            </a:r>
            <a:r>
              <a:rPr lang="en-US" dirty="0" err="1">
                <a:solidFill>
                  <a:srgbClr val="FFFFFF"/>
                </a:solidFill>
              </a:rPr>
              <a:t>ingen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økt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datasikkerhet</a:t>
            </a:r>
            <a:endParaRPr lang="en-US" dirty="0">
              <a:solidFill>
                <a:srgbClr val="FFFFFF"/>
              </a:solidFill>
            </a:endParaRPr>
          </a:p>
          <a:p>
            <a:r>
              <a:rPr lang="en-US" dirty="0" err="1">
                <a:solidFill>
                  <a:srgbClr val="FFFFFF"/>
                </a:solidFill>
              </a:rPr>
              <a:t>Trenger</a:t>
            </a:r>
            <a:r>
              <a:rPr lang="en-US" dirty="0">
                <a:solidFill>
                  <a:srgbClr val="FFFFFF"/>
                </a:solidFill>
              </a:rPr>
              <a:t> minimum 2 </a:t>
            </a:r>
            <a:r>
              <a:rPr lang="en-US" dirty="0" err="1">
                <a:solidFill>
                  <a:srgbClr val="FFFFFF"/>
                </a:solidFill>
              </a:rPr>
              <a:t>disker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5" name="Plassholder for innhold 4">
            <a:extLst>
              <a:ext uri="{FF2B5EF4-FFF2-40B4-BE49-F238E27FC236}">
                <a16:creationId xmlns:a16="http://schemas.microsoft.com/office/drawing/2014/main" id="{BDF7A7CF-75EC-68E7-22A7-A85D9DB8DB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4867" y="1447799"/>
            <a:ext cx="6263015" cy="4572001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8886570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F3FC718-FDE3-4EF7-921E-A5F374EAF8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FBA4518D-711F-67F9-4F28-4F22EB8B38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855" y="1447799"/>
            <a:ext cx="3108626" cy="659297"/>
          </a:xfrm>
        </p:spPr>
        <p:txBody>
          <a:bodyPr anchor="b">
            <a:normAutofit/>
          </a:bodyPr>
          <a:lstStyle/>
          <a:p>
            <a:r>
              <a:rPr lang="nb-NO" sz="3200" dirty="0">
                <a:solidFill>
                  <a:srgbClr val="EBEBEB"/>
                </a:solidFill>
              </a:rPr>
              <a:t>RAID 1</a:t>
            </a:r>
          </a:p>
        </p:txBody>
      </p:sp>
      <p:sp>
        <p:nvSpPr>
          <p:cNvPr id="14" name="Freeform 11">
            <a:extLst>
              <a:ext uri="{FF2B5EF4-FFF2-40B4-BE49-F238E27FC236}">
                <a16:creationId xmlns:a16="http://schemas.microsoft.com/office/drawing/2014/main" id="{FAA0F719-3DC8-4F08-AD8F-5A845658CB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Freeform: Shape 15">
            <a:extLst>
              <a:ext uri="{FF2B5EF4-FFF2-40B4-BE49-F238E27FC236}">
                <a16:creationId xmlns:a16="http://schemas.microsoft.com/office/drawing/2014/main" id="{7DCB61BE-FA0F-4EFB-BE0E-268BAD8E30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4747655" y="-586345"/>
            <a:ext cx="6858001" cy="8030691"/>
          </a:xfrm>
          <a:custGeom>
            <a:avLst/>
            <a:gdLst>
              <a:gd name="connsiteX0" fmla="*/ 6858001 w 6858001"/>
              <a:gd name="connsiteY0" fmla="*/ 1177 h 8030691"/>
              <a:gd name="connsiteX1" fmla="*/ 6858001 w 6858001"/>
              <a:gd name="connsiteY1" fmla="*/ 1344715 h 8030691"/>
              <a:gd name="connsiteX2" fmla="*/ 6858000 w 6858001"/>
              <a:gd name="connsiteY2" fmla="*/ 1344715 h 8030691"/>
              <a:gd name="connsiteX3" fmla="*/ 6858000 w 6858001"/>
              <a:gd name="connsiteY3" fmla="*/ 8030691 h 8030691"/>
              <a:gd name="connsiteX4" fmla="*/ 0 w 6858001"/>
              <a:gd name="connsiteY4" fmla="*/ 8030690 h 8030691"/>
              <a:gd name="connsiteX5" fmla="*/ 0 w 6858001"/>
              <a:gd name="connsiteY5" fmla="*/ 477747 h 8030691"/>
              <a:gd name="connsiteX6" fmla="*/ 1 w 6858001"/>
              <a:gd name="connsiteY6" fmla="*/ 477747 h 8030691"/>
              <a:gd name="connsiteX7" fmla="*/ 1 w 6858001"/>
              <a:gd name="connsiteY7" fmla="*/ 0 h 8030691"/>
              <a:gd name="connsiteX8" fmla="*/ 40463 w 6858001"/>
              <a:gd name="connsiteY8" fmla="*/ 5883 h 8030691"/>
              <a:gd name="connsiteX9" fmla="*/ 159107 w 6858001"/>
              <a:gd name="connsiteY9" fmla="*/ 23196 h 8030691"/>
              <a:gd name="connsiteX10" fmla="*/ 245518 w 6858001"/>
              <a:gd name="connsiteY10" fmla="*/ 35299 h 8030691"/>
              <a:gd name="connsiteX11" fmla="*/ 348388 w 6858001"/>
              <a:gd name="connsiteY11" fmla="*/ 48074 h 8030691"/>
              <a:gd name="connsiteX12" fmla="*/ 470460 w 6858001"/>
              <a:gd name="connsiteY12" fmla="*/ 63370 h 8030691"/>
              <a:gd name="connsiteX13" fmla="*/ 605563 w 6858001"/>
              <a:gd name="connsiteY13" fmla="*/ 79507 h 8030691"/>
              <a:gd name="connsiteX14" fmla="*/ 757810 w 6858001"/>
              <a:gd name="connsiteY14" fmla="*/ 96484 h 8030691"/>
              <a:gd name="connsiteX15" fmla="*/ 923774 w 6858001"/>
              <a:gd name="connsiteY15" fmla="*/ 114469 h 8030691"/>
              <a:gd name="connsiteX16" fmla="*/ 1104139 w 6858001"/>
              <a:gd name="connsiteY16" fmla="*/ 132455 h 8030691"/>
              <a:gd name="connsiteX17" fmla="*/ 1296163 w 6858001"/>
              <a:gd name="connsiteY17" fmla="*/ 150776 h 8030691"/>
              <a:gd name="connsiteX18" fmla="*/ 1503275 w 6858001"/>
              <a:gd name="connsiteY18" fmla="*/ 167753 h 8030691"/>
              <a:gd name="connsiteX19" fmla="*/ 1719988 w 6858001"/>
              <a:gd name="connsiteY19" fmla="*/ 184058 h 8030691"/>
              <a:gd name="connsiteX20" fmla="*/ 1949045 w 6858001"/>
              <a:gd name="connsiteY20" fmla="*/ 198850 h 8030691"/>
              <a:gd name="connsiteX21" fmla="*/ 2187703 w 6858001"/>
              <a:gd name="connsiteY21" fmla="*/ 212969 h 8030691"/>
              <a:gd name="connsiteX22" fmla="*/ 2436649 w 6858001"/>
              <a:gd name="connsiteY22" fmla="*/ 226249 h 8030691"/>
              <a:gd name="connsiteX23" fmla="*/ 2564208 w 6858001"/>
              <a:gd name="connsiteY23" fmla="*/ 230955 h 8030691"/>
              <a:gd name="connsiteX24" fmla="*/ 2694509 w 6858001"/>
              <a:gd name="connsiteY24" fmla="*/ 236166 h 8030691"/>
              <a:gd name="connsiteX25" fmla="*/ 2826869 w 6858001"/>
              <a:gd name="connsiteY25" fmla="*/ 241040 h 8030691"/>
              <a:gd name="connsiteX26" fmla="*/ 2959914 w 6858001"/>
              <a:gd name="connsiteY26" fmla="*/ 244234 h 8030691"/>
              <a:gd name="connsiteX27" fmla="*/ 3095702 w 6858001"/>
              <a:gd name="connsiteY27" fmla="*/ 247092 h 8030691"/>
              <a:gd name="connsiteX28" fmla="*/ 3232862 w 6858001"/>
              <a:gd name="connsiteY28" fmla="*/ 250117 h 8030691"/>
              <a:gd name="connsiteX29" fmla="*/ 3372766 w 6858001"/>
              <a:gd name="connsiteY29" fmla="*/ 252134 h 8030691"/>
              <a:gd name="connsiteX30" fmla="*/ 3514040 w 6858001"/>
              <a:gd name="connsiteY30" fmla="*/ 252134 h 8030691"/>
              <a:gd name="connsiteX31" fmla="*/ 3656686 w 6858001"/>
              <a:gd name="connsiteY31" fmla="*/ 253143 h 8030691"/>
              <a:gd name="connsiteX32" fmla="*/ 3800705 w 6858001"/>
              <a:gd name="connsiteY32" fmla="*/ 252134 h 8030691"/>
              <a:gd name="connsiteX33" fmla="*/ 3946780 w 6858001"/>
              <a:gd name="connsiteY33" fmla="*/ 250117 h 8030691"/>
              <a:gd name="connsiteX34" fmla="*/ 4092856 w 6858001"/>
              <a:gd name="connsiteY34" fmla="*/ 248268 h 8030691"/>
              <a:gd name="connsiteX35" fmla="*/ 4240988 w 6858001"/>
              <a:gd name="connsiteY35" fmla="*/ 244234 h 8030691"/>
              <a:gd name="connsiteX36" fmla="*/ 4390492 w 6858001"/>
              <a:gd name="connsiteY36" fmla="*/ 240032 h 8030691"/>
              <a:gd name="connsiteX37" fmla="*/ 4539997 w 6858001"/>
              <a:gd name="connsiteY37" fmla="*/ 235157 h 8030691"/>
              <a:gd name="connsiteX38" fmla="*/ 4690873 w 6858001"/>
              <a:gd name="connsiteY38" fmla="*/ 228266 h 8030691"/>
              <a:gd name="connsiteX39" fmla="*/ 4843120 w 6858001"/>
              <a:gd name="connsiteY39" fmla="*/ 220029 h 8030691"/>
              <a:gd name="connsiteX40" fmla="*/ 4996054 w 6858001"/>
              <a:gd name="connsiteY40" fmla="*/ 212129 h 8030691"/>
              <a:gd name="connsiteX41" fmla="*/ 5148987 w 6858001"/>
              <a:gd name="connsiteY41" fmla="*/ 202044 h 8030691"/>
              <a:gd name="connsiteX42" fmla="*/ 5303978 w 6858001"/>
              <a:gd name="connsiteY42" fmla="*/ 189941 h 8030691"/>
              <a:gd name="connsiteX43" fmla="*/ 5456911 w 6858001"/>
              <a:gd name="connsiteY43" fmla="*/ 177839 h 8030691"/>
              <a:gd name="connsiteX44" fmla="*/ 5612588 w 6858001"/>
              <a:gd name="connsiteY44" fmla="*/ 163887 h 8030691"/>
              <a:gd name="connsiteX45" fmla="*/ 5768950 w 6858001"/>
              <a:gd name="connsiteY45" fmla="*/ 148591 h 8030691"/>
              <a:gd name="connsiteX46" fmla="*/ 5923255 w 6858001"/>
              <a:gd name="connsiteY46" fmla="*/ 132455 h 8030691"/>
              <a:gd name="connsiteX47" fmla="*/ 6079618 w 6858001"/>
              <a:gd name="connsiteY47" fmla="*/ 113629 h 8030691"/>
              <a:gd name="connsiteX48" fmla="*/ 6235294 w 6858001"/>
              <a:gd name="connsiteY48" fmla="*/ 93458 h 8030691"/>
              <a:gd name="connsiteX49" fmla="*/ 6391657 w 6858001"/>
              <a:gd name="connsiteY49" fmla="*/ 73455 h 8030691"/>
              <a:gd name="connsiteX50" fmla="*/ 6547333 w 6858001"/>
              <a:gd name="connsiteY50" fmla="*/ 50091 h 8030691"/>
              <a:gd name="connsiteX51" fmla="*/ 6702324 w 6858001"/>
              <a:gd name="connsiteY51" fmla="*/ 26222 h 8030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8030691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8030691"/>
                </a:lnTo>
                <a:lnTo>
                  <a:pt x="0" y="8030690"/>
                </a:lnTo>
                <a:lnTo>
                  <a:pt x="0" y="477747"/>
                </a:lnTo>
                <a:lnTo>
                  <a:pt x="1" y="477747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4"/>
                </a:lnTo>
                <a:lnTo>
                  <a:pt x="470460" y="63370"/>
                </a:lnTo>
                <a:lnTo>
                  <a:pt x="605563" y="79507"/>
                </a:lnTo>
                <a:lnTo>
                  <a:pt x="757810" y="96484"/>
                </a:lnTo>
                <a:lnTo>
                  <a:pt x="923774" y="114469"/>
                </a:lnTo>
                <a:lnTo>
                  <a:pt x="1104139" y="132455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50"/>
                </a:lnTo>
                <a:lnTo>
                  <a:pt x="2187703" y="212969"/>
                </a:lnTo>
                <a:lnTo>
                  <a:pt x="2436649" y="226249"/>
                </a:lnTo>
                <a:lnTo>
                  <a:pt x="2564208" y="230955"/>
                </a:lnTo>
                <a:lnTo>
                  <a:pt x="2694509" y="236166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2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3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4B31EAA-7423-46F7-9B90-4AB2B09C35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E24EC0E-8850-A114-63CA-781BBD01FB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3339" y="2310159"/>
            <a:ext cx="3208573" cy="370964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All data </a:t>
            </a:r>
            <a:r>
              <a:rPr lang="en-US" dirty="0" err="1">
                <a:solidFill>
                  <a:srgbClr val="FFFFFF"/>
                </a:solidFill>
              </a:rPr>
              <a:t>skrives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på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begge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diskene</a:t>
            </a:r>
            <a:endParaRPr lang="en-US" dirty="0">
              <a:solidFill>
                <a:srgbClr val="FFFFFF"/>
              </a:solidFill>
            </a:endParaRPr>
          </a:p>
          <a:p>
            <a:r>
              <a:rPr lang="en-US" dirty="0">
                <a:solidFill>
                  <a:srgbClr val="FFFFFF"/>
                </a:solidFill>
              </a:rPr>
              <a:t>Data </a:t>
            </a:r>
            <a:r>
              <a:rPr lang="en-US" dirty="0" err="1">
                <a:solidFill>
                  <a:srgbClr val="FFFFFF"/>
                </a:solidFill>
              </a:rPr>
              <a:t>kan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recoveres</a:t>
            </a:r>
            <a:endParaRPr lang="en-US" dirty="0">
              <a:solidFill>
                <a:srgbClr val="FFFFFF"/>
              </a:solidFill>
            </a:endParaRPr>
          </a:p>
          <a:p>
            <a:r>
              <a:rPr lang="en-US" dirty="0" err="1">
                <a:solidFill>
                  <a:srgbClr val="FFFFFF"/>
                </a:solidFill>
              </a:rPr>
              <a:t>Kjapp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lesehastighet</a:t>
            </a:r>
            <a:endParaRPr lang="en-US" dirty="0">
              <a:solidFill>
                <a:srgbClr val="FFFFFF"/>
              </a:solidFill>
            </a:endParaRPr>
          </a:p>
          <a:p>
            <a:r>
              <a:rPr lang="en-US" dirty="0">
                <a:solidFill>
                  <a:srgbClr val="FFFFFF"/>
                </a:solidFill>
              </a:rPr>
              <a:t>Tar lang </a:t>
            </a:r>
            <a:r>
              <a:rPr lang="en-US" dirty="0" err="1">
                <a:solidFill>
                  <a:srgbClr val="FFFFFF"/>
                </a:solidFill>
              </a:rPr>
              <a:t>tid</a:t>
            </a:r>
            <a:r>
              <a:rPr lang="en-US" dirty="0">
                <a:solidFill>
                  <a:srgbClr val="FFFFFF"/>
                </a:solidFill>
              </a:rPr>
              <a:t> å </a:t>
            </a:r>
            <a:r>
              <a:rPr lang="en-US" dirty="0" err="1">
                <a:solidFill>
                  <a:srgbClr val="FFFFFF"/>
                </a:solidFill>
              </a:rPr>
              <a:t>skrive</a:t>
            </a:r>
            <a:r>
              <a:rPr lang="en-US" dirty="0">
                <a:solidFill>
                  <a:srgbClr val="FFFFFF"/>
                </a:solidFill>
              </a:rPr>
              <a:t>!</a:t>
            </a:r>
          </a:p>
        </p:txBody>
      </p:sp>
      <p:pic>
        <p:nvPicPr>
          <p:cNvPr id="5" name="Plassholder for innhold 4">
            <a:extLst>
              <a:ext uri="{FF2B5EF4-FFF2-40B4-BE49-F238E27FC236}">
                <a16:creationId xmlns:a16="http://schemas.microsoft.com/office/drawing/2014/main" id="{725389F0-416A-D623-6790-3553F2F459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3517" y="1447799"/>
            <a:ext cx="5805715" cy="4572001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130665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1">
            <a:extLst>
              <a:ext uri="{FF2B5EF4-FFF2-40B4-BE49-F238E27FC236}">
                <a16:creationId xmlns:a16="http://schemas.microsoft.com/office/drawing/2014/main" id="{EE4E366E-272A-409E-840F-9A6A64A9E3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13">
            <a:extLst>
              <a:ext uri="{FF2B5EF4-FFF2-40B4-BE49-F238E27FC236}">
                <a16:creationId xmlns:a16="http://schemas.microsoft.com/office/drawing/2014/main" id="{A721560C-E4AB-4287-A29C-3F6916794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Freeform 7">
            <a:extLst>
              <a:ext uri="{FF2B5EF4-FFF2-40B4-BE49-F238E27FC236}">
                <a16:creationId xmlns:a16="http://schemas.microsoft.com/office/drawing/2014/main" id="{DF6CFF07-D953-4F9C-9A0E-E0A6AACB61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40BBE7A8-7300-A9F3-38F9-889211539E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r>
              <a:rPr lang="nb-NO">
                <a:solidFill>
                  <a:srgbClr val="EBEBEB"/>
                </a:solidFill>
              </a:rPr>
              <a:t>RAID 5</a:t>
            </a:r>
          </a:p>
        </p:txBody>
      </p:sp>
      <p:sp useBgFill="1">
        <p:nvSpPr>
          <p:cNvPr id="23" name="Freeform: Shape 17">
            <a:extLst>
              <a:ext uri="{FF2B5EF4-FFF2-40B4-BE49-F238E27FC236}">
                <a16:creationId xmlns:a16="http://schemas.microsoft.com/office/drawing/2014/main" id="{DAA4FEEE-0B5F-41BF-825D-60F9FB0895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sp>
        <p:nvSpPr>
          <p:cNvPr id="24" name="Content Placeholder 8">
            <a:extLst>
              <a:ext uri="{FF2B5EF4-FFF2-40B4-BE49-F238E27FC236}">
                <a16:creationId xmlns:a16="http://schemas.microsoft.com/office/drawing/2014/main" id="{99516FAE-3325-6139-7FA7-DE7D945BE9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548281"/>
            <a:ext cx="5122606" cy="3658689"/>
          </a:xfrm>
        </p:spPr>
        <p:txBody>
          <a:bodyPr>
            <a:normAutofit/>
          </a:bodyPr>
          <a:lstStyle/>
          <a:p>
            <a:r>
              <a:rPr lang="en-US" dirty="0"/>
              <a:t>Striper data over minimum 3 </a:t>
            </a:r>
            <a:r>
              <a:rPr lang="en-US" dirty="0" err="1"/>
              <a:t>disker</a:t>
            </a:r>
            <a:endParaRPr lang="en-US" dirty="0"/>
          </a:p>
          <a:p>
            <a:r>
              <a:rPr lang="en-US" dirty="0" err="1"/>
              <a:t>Fordeler</a:t>
            </a:r>
            <a:r>
              <a:rPr lang="en-US" dirty="0"/>
              <a:t> </a:t>
            </a:r>
            <a:r>
              <a:rPr lang="en-US" dirty="0" err="1"/>
              <a:t>paritetsinfo</a:t>
            </a:r>
            <a:r>
              <a:rPr lang="en-US" dirty="0"/>
              <a:t> over alle </a:t>
            </a:r>
            <a:r>
              <a:rPr lang="en-US" dirty="0" err="1"/>
              <a:t>diskene</a:t>
            </a:r>
            <a:endParaRPr lang="en-US" dirty="0"/>
          </a:p>
          <a:p>
            <a:r>
              <a:rPr lang="en-US" dirty="0"/>
              <a:t>Vi </a:t>
            </a:r>
            <a:r>
              <a:rPr lang="en-US" dirty="0" err="1"/>
              <a:t>kan</a:t>
            </a:r>
            <a:r>
              <a:rPr lang="en-US" dirty="0"/>
              <a:t> </a:t>
            </a:r>
            <a:r>
              <a:rPr lang="en-US" dirty="0" err="1"/>
              <a:t>miste</a:t>
            </a:r>
            <a:r>
              <a:rPr lang="en-US" dirty="0"/>
              <a:t> </a:t>
            </a:r>
            <a:r>
              <a:rPr lang="en-US" dirty="0" err="1"/>
              <a:t>én</a:t>
            </a:r>
            <a:r>
              <a:rPr lang="en-US" dirty="0"/>
              <a:t> disk </a:t>
            </a:r>
            <a:r>
              <a:rPr lang="en-US" dirty="0" err="1"/>
              <a:t>uten</a:t>
            </a:r>
            <a:r>
              <a:rPr lang="en-US" dirty="0"/>
              <a:t> å </a:t>
            </a:r>
            <a:r>
              <a:rPr lang="en-US" dirty="0" err="1"/>
              <a:t>miste</a:t>
            </a:r>
            <a:r>
              <a:rPr lang="en-US" dirty="0"/>
              <a:t> data</a:t>
            </a:r>
          </a:p>
        </p:txBody>
      </p:sp>
      <p:pic>
        <p:nvPicPr>
          <p:cNvPr id="5" name="Plassholder for innhold 4">
            <a:extLst>
              <a:ext uri="{FF2B5EF4-FFF2-40B4-BE49-F238E27FC236}">
                <a16:creationId xmlns:a16="http://schemas.microsoft.com/office/drawing/2014/main" id="{1C6CD9F7-3B6F-7875-C588-502AB45162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1916" y="2709931"/>
            <a:ext cx="5451627" cy="3338718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0974673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F3FC718-FDE3-4EF7-921E-A5F374EAF8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3412697C-45A6-491A-D0D5-D8D9E6470B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855" y="1447799"/>
            <a:ext cx="3108626" cy="786386"/>
          </a:xfrm>
        </p:spPr>
        <p:txBody>
          <a:bodyPr anchor="b">
            <a:normAutofit/>
          </a:bodyPr>
          <a:lstStyle/>
          <a:p>
            <a:r>
              <a:rPr lang="nb-NO" sz="3200" dirty="0">
                <a:solidFill>
                  <a:srgbClr val="EBEBEB"/>
                </a:solidFill>
              </a:rPr>
              <a:t>RAID 10</a:t>
            </a:r>
          </a:p>
        </p:txBody>
      </p:sp>
      <p:sp>
        <p:nvSpPr>
          <p:cNvPr id="14" name="Freeform 11">
            <a:extLst>
              <a:ext uri="{FF2B5EF4-FFF2-40B4-BE49-F238E27FC236}">
                <a16:creationId xmlns:a16="http://schemas.microsoft.com/office/drawing/2014/main" id="{FAA0F719-3DC8-4F08-AD8F-5A845658CB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Freeform: Shape 15">
            <a:extLst>
              <a:ext uri="{FF2B5EF4-FFF2-40B4-BE49-F238E27FC236}">
                <a16:creationId xmlns:a16="http://schemas.microsoft.com/office/drawing/2014/main" id="{7DCB61BE-FA0F-4EFB-BE0E-268BAD8E30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4747655" y="-586345"/>
            <a:ext cx="6858001" cy="8030691"/>
          </a:xfrm>
          <a:custGeom>
            <a:avLst/>
            <a:gdLst>
              <a:gd name="connsiteX0" fmla="*/ 6858001 w 6858001"/>
              <a:gd name="connsiteY0" fmla="*/ 1177 h 8030691"/>
              <a:gd name="connsiteX1" fmla="*/ 6858001 w 6858001"/>
              <a:gd name="connsiteY1" fmla="*/ 1344715 h 8030691"/>
              <a:gd name="connsiteX2" fmla="*/ 6858000 w 6858001"/>
              <a:gd name="connsiteY2" fmla="*/ 1344715 h 8030691"/>
              <a:gd name="connsiteX3" fmla="*/ 6858000 w 6858001"/>
              <a:gd name="connsiteY3" fmla="*/ 8030691 h 8030691"/>
              <a:gd name="connsiteX4" fmla="*/ 0 w 6858001"/>
              <a:gd name="connsiteY4" fmla="*/ 8030690 h 8030691"/>
              <a:gd name="connsiteX5" fmla="*/ 0 w 6858001"/>
              <a:gd name="connsiteY5" fmla="*/ 477747 h 8030691"/>
              <a:gd name="connsiteX6" fmla="*/ 1 w 6858001"/>
              <a:gd name="connsiteY6" fmla="*/ 477747 h 8030691"/>
              <a:gd name="connsiteX7" fmla="*/ 1 w 6858001"/>
              <a:gd name="connsiteY7" fmla="*/ 0 h 8030691"/>
              <a:gd name="connsiteX8" fmla="*/ 40463 w 6858001"/>
              <a:gd name="connsiteY8" fmla="*/ 5883 h 8030691"/>
              <a:gd name="connsiteX9" fmla="*/ 159107 w 6858001"/>
              <a:gd name="connsiteY9" fmla="*/ 23196 h 8030691"/>
              <a:gd name="connsiteX10" fmla="*/ 245518 w 6858001"/>
              <a:gd name="connsiteY10" fmla="*/ 35299 h 8030691"/>
              <a:gd name="connsiteX11" fmla="*/ 348388 w 6858001"/>
              <a:gd name="connsiteY11" fmla="*/ 48074 h 8030691"/>
              <a:gd name="connsiteX12" fmla="*/ 470460 w 6858001"/>
              <a:gd name="connsiteY12" fmla="*/ 63370 h 8030691"/>
              <a:gd name="connsiteX13" fmla="*/ 605563 w 6858001"/>
              <a:gd name="connsiteY13" fmla="*/ 79507 h 8030691"/>
              <a:gd name="connsiteX14" fmla="*/ 757810 w 6858001"/>
              <a:gd name="connsiteY14" fmla="*/ 96484 h 8030691"/>
              <a:gd name="connsiteX15" fmla="*/ 923774 w 6858001"/>
              <a:gd name="connsiteY15" fmla="*/ 114469 h 8030691"/>
              <a:gd name="connsiteX16" fmla="*/ 1104139 w 6858001"/>
              <a:gd name="connsiteY16" fmla="*/ 132455 h 8030691"/>
              <a:gd name="connsiteX17" fmla="*/ 1296163 w 6858001"/>
              <a:gd name="connsiteY17" fmla="*/ 150776 h 8030691"/>
              <a:gd name="connsiteX18" fmla="*/ 1503275 w 6858001"/>
              <a:gd name="connsiteY18" fmla="*/ 167753 h 8030691"/>
              <a:gd name="connsiteX19" fmla="*/ 1719988 w 6858001"/>
              <a:gd name="connsiteY19" fmla="*/ 184058 h 8030691"/>
              <a:gd name="connsiteX20" fmla="*/ 1949045 w 6858001"/>
              <a:gd name="connsiteY20" fmla="*/ 198850 h 8030691"/>
              <a:gd name="connsiteX21" fmla="*/ 2187703 w 6858001"/>
              <a:gd name="connsiteY21" fmla="*/ 212969 h 8030691"/>
              <a:gd name="connsiteX22" fmla="*/ 2436649 w 6858001"/>
              <a:gd name="connsiteY22" fmla="*/ 226249 h 8030691"/>
              <a:gd name="connsiteX23" fmla="*/ 2564208 w 6858001"/>
              <a:gd name="connsiteY23" fmla="*/ 230955 h 8030691"/>
              <a:gd name="connsiteX24" fmla="*/ 2694509 w 6858001"/>
              <a:gd name="connsiteY24" fmla="*/ 236166 h 8030691"/>
              <a:gd name="connsiteX25" fmla="*/ 2826869 w 6858001"/>
              <a:gd name="connsiteY25" fmla="*/ 241040 h 8030691"/>
              <a:gd name="connsiteX26" fmla="*/ 2959914 w 6858001"/>
              <a:gd name="connsiteY26" fmla="*/ 244234 h 8030691"/>
              <a:gd name="connsiteX27" fmla="*/ 3095702 w 6858001"/>
              <a:gd name="connsiteY27" fmla="*/ 247092 h 8030691"/>
              <a:gd name="connsiteX28" fmla="*/ 3232862 w 6858001"/>
              <a:gd name="connsiteY28" fmla="*/ 250117 h 8030691"/>
              <a:gd name="connsiteX29" fmla="*/ 3372766 w 6858001"/>
              <a:gd name="connsiteY29" fmla="*/ 252134 h 8030691"/>
              <a:gd name="connsiteX30" fmla="*/ 3514040 w 6858001"/>
              <a:gd name="connsiteY30" fmla="*/ 252134 h 8030691"/>
              <a:gd name="connsiteX31" fmla="*/ 3656686 w 6858001"/>
              <a:gd name="connsiteY31" fmla="*/ 253143 h 8030691"/>
              <a:gd name="connsiteX32" fmla="*/ 3800705 w 6858001"/>
              <a:gd name="connsiteY32" fmla="*/ 252134 h 8030691"/>
              <a:gd name="connsiteX33" fmla="*/ 3946780 w 6858001"/>
              <a:gd name="connsiteY33" fmla="*/ 250117 h 8030691"/>
              <a:gd name="connsiteX34" fmla="*/ 4092856 w 6858001"/>
              <a:gd name="connsiteY34" fmla="*/ 248268 h 8030691"/>
              <a:gd name="connsiteX35" fmla="*/ 4240988 w 6858001"/>
              <a:gd name="connsiteY35" fmla="*/ 244234 h 8030691"/>
              <a:gd name="connsiteX36" fmla="*/ 4390492 w 6858001"/>
              <a:gd name="connsiteY36" fmla="*/ 240032 h 8030691"/>
              <a:gd name="connsiteX37" fmla="*/ 4539997 w 6858001"/>
              <a:gd name="connsiteY37" fmla="*/ 235157 h 8030691"/>
              <a:gd name="connsiteX38" fmla="*/ 4690873 w 6858001"/>
              <a:gd name="connsiteY38" fmla="*/ 228266 h 8030691"/>
              <a:gd name="connsiteX39" fmla="*/ 4843120 w 6858001"/>
              <a:gd name="connsiteY39" fmla="*/ 220029 h 8030691"/>
              <a:gd name="connsiteX40" fmla="*/ 4996054 w 6858001"/>
              <a:gd name="connsiteY40" fmla="*/ 212129 h 8030691"/>
              <a:gd name="connsiteX41" fmla="*/ 5148987 w 6858001"/>
              <a:gd name="connsiteY41" fmla="*/ 202044 h 8030691"/>
              <a:gd name="connsiteX42" fmla="*/ 5303978 w 6858001"/>
              <a:gd name="connsiteY42" fmla="*/ 189941 h 8030691"/>
              <a:gd name="connsiteX43" fmla="*/ 5456911 w 6858001"/>
              <a:gd name="connsiteY43" fmla="*/ 177839 h 8030691"/>
              <a:gd name="connsiteX44" fmla="*/ 5612588 w 6858001"/>
              <a:gd name="connsiteY44" fmla="*/ 163887 h 8030691"/>
              <a:gd name="connsiteX45" fmla="*/ 5768950 w 6858001"/>
              <a:gd name="connsiteY45" fmla="*/ 148591 h 8030691"/>
              <a:gd name="connsiteX46" fmla="*/ 5923255 w 6858001"/>
              <a:gd name="connsiteY46" fmla="*/ 132455 h 8030691"/>
              <a:gd name="connsiteX47" fmla="*/ 6079618 w 6858001"/>
              <a:gd name="connsiteY47" fmla="*/ 113629 h 8030691"/>
              <a:gd name="connsiteX48" fmla="*/ 6235294 w 6858001"/>
              <a:gd name="connsiteY48" fmla="*/ 93458 h 8030691"/>
              <a:gd name="connsiteX49" fmla="*/ 6391657 w 6858001"/>
              <a:gd name="connsiteY49" fmla="*/ 73455 h 8030691"/>
              <a:gd name="connsiteX50" fmla="*/ 6547333 w 6858001"/>
              <a:gd name="connsiteY50" fmla="*/ 50091 h 8030691"/>
              <a:gd name="connsiteX51" fmla="*/ 6702324 w 6858001"/>
              <a:gd name="connsiteY51" fmla="*/ 26222 h 8030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8030691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8030691"/>
                </a:lnTo>
                <a:lnTo>
                  <a:pt x="0" y="8030690"/>
                </a:lnTo>
                <a:lnTo>
                  <a:pt x="0" y="477747"/>
                </a:lnTo>
                <a:lnTo>
                  <a:pt x="1" y="477747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4"/>
                </a:lnTo>
                <a:lnTo>
                  <a:pt x="470460" y="63370"/>
                </a:lnTo>
                <a:lnTo>
                  <a:pt x="605563" y="79507"/>
                </a:lnTo>
                <a:lnTo>
                  <a:pt x="757810" y="96484"/>
                </a:lnTo>
                <a:lnTo>
                  <a:pt x="923774" y="114469"/>
                </a:lnTo>
                <a:lnTo>
                  <a:pt x="1104139" y="132455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50"/>
                </a:lnTo>
                <a:lnTo>
                  <a:pt x="2187703" y="212969"/>
                </a:lnTo>
                <a:lnTo>
                  <a:pt x="2436649" y="226249"/>
                </a:lnTo>
                <a:lnTo>
                  <a:pt x="2564208" y="230955"/>
                </a:lnTo>
                <a:lnTo>
                  <a:pt x="2694509" y="236166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2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3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4B31EAA-7423-46F7-9B90-4AB2B09C35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36CA243-244A-C538-12D9-9808C4FA00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855" y="3072385"/>
            <a:ext cx="3108057" cy="2947415"/>
          </a:xfrm>
        </p:spPr>
        <p:txBody>
          <a:bodyPr>
            <a:normAutofit/>
          </a:bodyPr>
          <a:lstStyle/>
          <a:p>
            <a:r>
              <a:rPr lang="en-US" sz="1800" dirty="0" err="1">
                <a:solidFill>
                  <a:srgbClr val="FFFFFF"/>
                </a:solidFill>
              </a:rPr>
              <a:t>Kombinerer</a:t>
            </a:r>
            <a:r>
              <a:rPr lang="en-US" sz="1800" dirty="0">
                <a:solidFill>
                  <a:srgbClr val="FFFFFF"/>
                </a:solidFill>
              </a:rPr>
              <a:t> RAID 0 </a:t>
            </a:r>
            <a:r>
              <a:rPr lang="en-US" sz="1800" dirty="0" err="1">
                <a:solidFill>
                  <a:srgbClr val="FFFFFF"/>
                </a:solidFill>
              </a:rPr>
              <a:t>og</a:t>
            </a:r>
            <a:r>
              <a:rPr lang="en-US" sz="1800" dirty="0">
                <a:solidFill>
                  <a:srgbClr val="FFFFFF"/>
                </a:solidFill>
              </a:rPr>
              <a:t> RAID 1</a:t>
            </a:r>
          </a:p>
          <a:p>
            <a:r>
              <a:rPr lang="en-US" sz="1800" dirty="0">
                <a:solidFill>
                  <a:srgbClr val="FFFFFF"/>
                </a:solidFill>
              </a:rPr>
              <a:t>Performance </a:t>
            </a:r>
            <a:r>
              <a:rPr lang="en-US" sz="1800" dirty="0" err="1">
                <a:solidFill>
                  <a:srgbClr val="FFFFFF"/>
                </a:solidFill>
              </a:rPr>
              <a:t>som</a:t>
            </a:r>
            <a:r>
              <a:rPr lang="en-US" sz="1800" dirty="0">
                <a:solidFill>
                  <a:srgbClr val="FFFFFF"/>
                </a:solidFill>
              </a:rPr>
              <a:t> RAID 0</a:t>
            </a:r>
          </a:p>
          <a:p>
            <a:r>
              <a:rPr lang="en-US" sz="1800" dirty="0">
                <a:solidFill>
                  <a:srgbClr val="FFFFFF"/>
                </a:solidFill>
              </a:rPr>
              <a:t>Redundance </a:t>
            </a:r>
            <a:r>
              <a:rPr lang="en-US" sz="1800" dirty="0" err="1">
                <a:solidFill>
                  <a:srgbClr val="FFFFFF"/>
                </a:solidFill>
              </a:rPr>
              <a:t>som</a:t>
            </a:r>
            <a:r>
              <a:rPr lang="en-US" sz="1800" dirty="0">
                <a:solidFill>
                  <a:srgbClr val="FFFFFF"/>
                </a:solidFill>
              </a:rPr>
              <a:t> RAID 1</a:t>
            </a:r>
          </a:p>
          <a:p>
            <a:r>
              <a:rPr lang="en-US" sz="1800" dirty="0" err="1">
                <a:solidFill>
                  <a:srgbClr val="FFFFFF"/>
                </a:solidFill>
              </a:rPr>
              <a:t>Trenger</a:t>
            </a:r>
            <a:r>
              <a:rPr lang="en-US" sz="1800" dirty="0">
                <a:solidFill>
                  <a:srgbClr val="FFFFFF"/>
                </a:solidFill>
              </a:rPr>
              <a:t> mange </a:t>
            </a:r>
            <a:r>
              <a:rPr lang="en-US" sz="1800" dirty="0" err="1">
                <a:solidFill>
                  <a:srgbClr val="FFFFFF"/>
                </a:solidFill>
              </a:rPr>
              <a:t>disker</a:t>
            </a:r>
            <a:r>
              <a:rPr lang="en-US" sz="1800" dirty="0">
                <a:solidFill>
                  <a:srgbClr val="FFFFFF"/>
                </a:solidFill>
              </a:rPr>
              <a:t>, </a:t>
            </a:r>
            <a:r>
              <a:rPr lang="en-US" sz="1800" dirty="0" err="1">
                <a:solidFill>
                  <a:srgbClr val="FFFFFF"/>
                </a:solidFill>
              </a:rPr>
              <a:t>blir</a:t>
            </a:r>
            <a:r>
              <a:rPr lang="en-US" sz="1800" dirty="0">
                <a:solidFill>
                  <a:srgbClr val="FFFFFF"/>
                </a:solidFill>
              </a:rPr>
              <a:t> </a:t>
            </a:r>
            <a:r>
              <a:rPr lang="en-US" sz="1800" dirty="0" err="1">
                <a:solidFill>
                  <a:srgbClr val="FFFFFF"/>
                </a:solidFill>
              </a:rPr>
              <a:t>dyrt</a:t>
            </a:r>
            <a:r>
              <a:rPr lang="en-US" sz="1800" dirty="0">
                <a:solidFill>
                  <a:srgbClr val="FFFFFF"/>
                </a:solidFill>
              </a:rPr>
              <a:t> per unit </a:t>
            </a:r>
            <a:r>
              <a:rPr lang="en-US" sz="1800" dirty="0" err="1">
                <a:solidFill>
                  <a:srgbClr val="FFFFFF"/>
                </a:solidFill>
              </a:rPr>
              <a:t>lagring</a:t>
            </a:r>
            <a:r>
              <a:rPr lang="en-US" sz="1800" dirty="0">
                <a:solidFill>
                  <a:srgbClr val="FFFFFF"/>
                </a:solidFill>
              </a:rPr>
              <a:t>!</a:t>
            </a:r>
          </a:p>
          <a:p>
            <a:endParaRPr lang="en-US" sz="1400" dirty="0">
              <a:solidFill>
                <a:srgbClr val="FFFFFF"/>
              </a:solidFill>
            </a:endParaRPr>
          </a:p>
        </p:txBody>
      </p:sp>
      <p:pic>
        <p:nvPicPr>
          <p:cNvPr id="5" name="Plassholder for innhold 4">
            <a:extLst>
              <a:ext uri="{FF2B5EF4-FFF2-40B4-BE49-F238E27FC236}">
                <a16:creationId xmlns:a16="http://schemas.microsoft.com/office/drawing/2014/main" id="{72899A32-721E-60D2-F963-3C88B5B505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6821" y="1447799"/>
            <a:ext cx="5459106" cy="4572001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3758555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8592E51C-30F3-3F21-0BD2-0E6A525D37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Lagringmedium</a:t>
            </a:r>
            <a:r>
              <a:rPr lang="nb-NO" dirty="0"/>
              <a:t> - Serverside</a:t>
            </a:r>
          </a:p>
        </p:txBody>
      </p:sp>
      <p:pic>
        <p:nvPicPr>
          <p:cNvPr id="5" name="Plassholder for innhold 4">
            <a:extLst>
              <a:ext uri="{FF2B5EF4-FFF2-40B4-BE49-F238E27FC236}">
                <a16:creationId xmlns:a16="http://schemas.microsoft.com/office/drawing/2014/main" id="{AC91E3EE-0B9B-7821-BA9D-BA1AD06CF4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63846" y="2553591"/>
            <a:ext cx="4496427" cy="3153215"/>
          </a:xfrm>
        </p:spPr>
      </p:pic>
      <p:pic>
        <p:nvPicPr>
          <p:cNvPr id="7" name="Bilde 6">
            <a:extLst>
              <a:ext uri="{FF2B5EF4-FFF2-40B4-BE49-F238E27FC236}">
                <a16:creationId xmlns:a16="http://schemas.microsoft.com/office/drawing/2014/main" id="{8496B058-C43D-DE3D-BA7A-5132D5531D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6002" y="1649194"/>
            <a:ext cx="3581900" cy="1419423"/>
          </a:xfrm>
          <a:prstGeom prst="rect">
            <a:avLst/>
          </a:prstGeom>
        </p:spPr>
      </p:pic>
      <p:pic>
        <p:nvPicPr>
          <p:cNvPr id="9" name="Bilde 8">
            <a:extLst>
              <a:ext uri="{FF2B5EF4-FFF2-40B4-BE49-F238E27FC236}">
                <a16:creationId xmlns:a16="http://schemas.microsoft.com/office/drawing/2014/main" id="{F1AA27FE-3E11-A6D8-E51C-C47D90D4EB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08320" y="3998118"/>
            <a:ext cx="5391902" cy="2581635"/>
          </a:xfrm>
          <a:prstGeom prst="rect">
            <a:avLst/>
          </a:prstGeom>
        </p:spPr>
      </p:pic>
      <p:sp>
        <p:nvSpPr>
          <p:cNvPr id="10" name="TekstSylinder 9">
            <a:extLst>
              <a:ext uri="{FF2B5EF4-FFF2-40B4-BE49-F238E27FC236}">
                <a16:creationId xmlns:a16="http://schemas.microsoft.com/office/drawing/2014/main" id="{A913F57F-5577-8FC1-6ED8-2C3C47EC6FFD}"/>
              </a:ext>
            </a:extLst>
          </p:cNvPr>
          <p:cNvSpPr txBox="1"/>
          <p:nvPr/>
        </p:nvSpPr>
        <p:spPr>
          <a:xfrm>
            <a:off x="1270000" y="2174240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/>
              <a:t>HDD</a:t>
            </a:r>
          </a:p>
        </p:txBody>
      </p:sp>
      <p:sp>
        <p:nvSpPr>
          <p:cNvPr id="11" name="TekstSylinder 10">
            <a:extLst>
              <a:ext uri="{FF2B5EF4-FFF2-40B4-BE49-F238E27FC236}">
                <a16:creationId xmlns:a16="http://schemas.microsoft.com/office/drawing/2014/main" id="{8211BAF8-AFDD-0C02-A314-900701EEE915}"/>
              </a:ext>
            </a:extLst>
          </p:cNvPr>
          <p:cNvSpPr txBox="1"/>
          <p:nvPr/>
        </p:nvSpPr>
        <p:spPr>
          <a:xfrm>
            <a:off x="7010400" y="1950720"/>
            <a:ext cx="587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/>
              <a:t>SSD</a:t>
            </a:r>
          </a:p>
        </p:txBody>
      </p:sp>
      <p:sp>
        <p:nvSpPr>
          <p:cNvPr id="12" name="TekstSylinder 11">
            <a:extLst>
              <a:ext uri="{FF2B5EF4-FFF2-40B4-BE49-F238E27FC236}">
                <a16:creationId xmlns:a16="http://schemas.microsoft.com/office/drawing/2014/main" id="{94819538-8E37-3132-BFA3-AB234F6A83CC}"/>
              </a:ext>
            </a:extLst>
          </p:cNvPr>
          <p:cNvSpPr txBox="1"/>
          <p:nvPr/>
        </p:nvSpPr>
        <p:spPr>
          <a:xfrm>
            <a:off x="6842084" y="3628786"/>
            <a:ext cx="923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/>
              <a:t>OPTISK</a:t>
            </a:r>
          </a:p>
        </p:txBody>
      </p:sp>
    </p:spTree>
    <p:extLst>
      <p:ext uri="{BB962C8B-B14F-4D97-AF65-F5344CB8AC3E}">
        <p14:creationId xmlns:p14="http://schemas.microsoft.com/office/powerpoint/2010/main" val="929589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333847DB-02E5-88B8-F2A6-3B43CEFC3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Interfaces</a:t>
            </a:r>
            <a:endParaRPr lang="nb-NO" dirty="0"/>
          </a:p>
        </p:txBody>
      </p:sp>
      <p:pic>
        <p:nvPicPr>
          <p:cNvPr id="5" name="Plassholder for innhold 4">
            <a:extLst>
              <a:ext uri="{FF2B5EF4-FFF2-40B4-BE49-F238E27FC236}">
                <a16:creationId xmlns:a16="http://schemas.microsoft.com/office/drawing/2014/main" id="{C9984326-4B66-5902-0CDA-488F935C54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6111" y="1868955"/>
            <a:ext cx="3380794" cy="2484916"/>
          </a:xfrm>
        </p:spPr>
      </p:pic>
      <p:sp>
        <p:nvSpPr>
          <p:cNvPr id="6" name="TekstSylinder 5">
            <a:extLst>
              <a:ext uri="{FF2B5EF4-FFF2-40B4-BE49-F238E27FC236}">
                <a16:creationId xmlns:a16="http://schemas.microsoft.com/office/drawing/2014/main" id="{FF48A27D-D253-F92C-A5A2-B8B5D2450347}"/>
              </a:ext>
            </a:extLst>
          </p:cNvPr>
          <p:cNvSpPr txBox="1"/>
          <p:nvPr/>
        </p:nvSpPr>
        <p:spPr>
          <a:xfrm>
            <a:off x="1409235" y="1453138"/>
            <a:ext cx="14638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2000"/>
              <a:t>PATA / IDE</a:t>
            </a:r>
            <a:endParaRPr lang="nb-NO" sz="2000" dirty="0"/>
          </a:p>
        </p:txBody>
      </p:sp>
      <p:pic>
        <p:nvPicPr>
          <p:cNvPr id="8" name="Bilde 7">
            <a:extLst>
              <a:ext uri="{FF2B5EF4-FFF2-40B4-BE49-F238E27FC236}">
                <a16:creationId xmlns:a16="http://schemas.microsoft.com/office/drawing/2014/main" id="{0B7D4C7B-6DCC-4D7C-31D8-22AEDA3F1F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5616" y="4369578"/>
            <a:ext cx="3496163" cy="2286319"/>
          </a:xfrm>
          <a:prstGeom prst="rect">
            <a:avLst/>
          </a:prstGeom>
        </p:spPr>
      </p:pic>
      <p:sp>
        <p:nvSpPr>
          <p:cNvPr id="9" name="TekstSylinder 8">
            <a:extLst>
              <a:ext uri="{FF2B5EF4-FFF2-40B4-BE49-F238E27FC236}">
                <a16:creationId xmlns:a16="http://schemas.microsoft.com/office/drawing/2014/main" id="{99D9EFCB-5054-AD53-2659-26B85D7014ED}"/>
              </a:ext>
            </a:extLst>
          </p:cNvPr>
          <p:cNvSpPr txBox="1"/>
          <p:nvPr/>
        </p:nvSpPr>
        <p:spPr>
          <a:xfrm>
            <a:off x="1595600" y="5049092"/>
            <a:ext cx="8002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2000" dirty="0"/>
              <a:t>SATA</a:t>
            </a:r>
          </a:p>
        </p:txBody>
      </p:sp>
      <p:pic>
        <p:nvPicPr>
          <p:cNvPr id="11" name="Bilde 10">
            <a:extLst>
              <a:ext uri="{FF2B5EF4-FFF2-40B4-BE49-F238E27FC236}">
                <a16:creationId xmlns:a16="http://schemas.microsoft.com/office/drawing/2014/main" id="{E3FAAA0B-96CB-B382-62CA-776C09A10F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1576" y="1946373"/>
            <a:ext cx="5868219" cy="3686689"/>
          </a:xfrm>
          <a:prstGeom prst="rect">
            <a:avLst/>
          </a:prstGeom>
        </p:spPr>
      </p:pic>
      <p:sp>
        <p:nvSpPr>
          <p:cNvPr id="12" name="TekstSylinder 11">
            <a:extLst>
              <a:ext uri="{FF2B5EF4-FFF2-40B4-BE49-F238E27FC236}">
                <a16:creationId xmlns:a16="http://schemas.microsoft.com/office/drawing/2014/main" id="{D5F17EB1-29DC-2795-BB74-E40CEE237FA5}"/>
              </a:ext>
            </a:extLst>
          </p:cNvPr>
          <p:cNvSpPr txBox="1"/>
          <p:nvPr/>
        </p:nvSpPr>
        <p:spPr>
          <a:xfrm>
            <a:off x="8609414" y="1468845"/>
            <a:ext cx="14414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2000" dirty="0"/>
              <a:t>PCI / </a:t>
            </a:r>
            <a:r>
              <a:rPr lang="nb-NO" sz="2000" dirty="0" err="1"/>
              <a:t>PCIe</a:t>
            </a:r>
            <a:endParaRPr lang="nb-NO" sz="2000" dirty="0"/>
          </a:p>
        </p:txBody>
      </p:sp>
    </p:spTree>
    <p:extLst>
      <p:ext uri="{BB962C8B-B14F-4D97-AF65-F5344CB8AC3E}">
        <p14:creationId xmlns:p14="http://schemas.microsoft.com/office/powerpoint/2010/main" val="2911689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8A3C342-1D03-412F-8DD3-BF519E8E0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21037B37-49A1-488A-436F-891FEA698D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6"/>
            <a:ext cx="6188190" cy="934491"/>
          </a:xfrm>
        </p:spPr>
        <p:txBody>
          <a:bodyPr>
            <a:normAutofit/>
          </a:bodyPr>
          <a:lstStyle/>
          <a:p>
            <a:r>
              <a:rPr lang="nb-NO" dirty="0">
                <a:solidFill>
                  <a:srgbClr val="EBEBEB"/>
                </a:solidFill>
              </a:rPr>
              <a:t>SCSI (uttales SKØZZY)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8D06CCD6-9C8A-0146-9BE6-B5EF6DFAA9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0" y="1656522"/>
            <a:ext cx="6188189" cy="4567297"/>
          </a:xfrm>
        </p:spPr>
        <p:txBody>
          <a:bodyPr>
            <a:normAutofit/>
          </a:bodyPr>
          <a:lstStyle/>
          <a:p>
            <a:r>
              <a:rPr lang="nb-NO" dirty="0">
                <a:solidFill>
                  <a:srgbClr val="FFFFFF"/>
                </a:solidFill>
              </a:rPr>
              <a:t>Var mye brukt på åtti- og nittitallet i alle typer maskiner som trengte rask dataoverføring</a:t>
            </a:r>
          </a:p>
          <a:p>
            <a:r>
              <a:rPr lang="nb-NO" dirty="0">
                <a:solidFill>
                  <a:srgbClr val="FFFFFF"/>
                </a:solidFill>
              </a:rPr>
              <a:t>Intern eller ekstern</a:t>
            </a:r>
          </a:p>
          <a:p>
            <a:r>
              <a:rPr lang="nb-NO" dirty="0">
                <a:solidFill>
                  <a:srgbClr val="FFFFFF"/>
                </a:solidFill>
              </a:rPr>
              <a:t>Var betydelig kjappere og mer fleksibel enn IDE, men også mye dyrere</a:t>
            </a:r>
          </a:p>
          <a:p>
            <a:r>
              <a:rPr lang="nb-NO" dirty="0">
                <a:solidFill>
                  <a:srgbClr val="FFFFFF"/>
                </a:solidFill>
              </a:rPr>
              <a:t>Etter hvert som IDE blei bedre, og særlig etter SATA kom - forsvant SCSI mer og mer</a:t>
            </a:r>
          </a:p>
          <a:p>
            <a:r>
              <a:rPr lang="nb-NO" dirty="0">
                <a:solidFill>
                  <a:srgbClr val="FFFFFF"/>
                </a:solidFill>
              </a:rPr>
              <a:t>Parallell dataoverføring</a:t>
            </a:r>
          </a:p>
          <a:p>
            <a:r>
              <a:rPr lang="nb-NO" dirty="0">
                <a:solidFill>
                  <a:srgbClr val="FFFFFF"/>
                </a:solidFill>
              </a:rPr>
              <a:t>5 </a:t>
            </a:r>
            <a:r>
              <a:rPr lang="nb-NO" dirty="0" err="1">
                <a:solidFill>
                  <a:srgbClr val="FFFFFF"/>
                </a:solidFill>
              </a:rPr>
              <a:t>MBps</a:t>
            </a:r>
            <a:r>
              <a:rPr lang="nb-NO" dirty="0">
                <a:solidFill>
                  <a:srgbClr val="FFFFFF"/>
                </a:solidFill>
              </a:rPr>
              <a:t> </a:t>
            </a:r>
            <a:r>
              <a:rPr lang="nb-NO" dirty="0" err="1">
                <a:solidFill>
                  <a:srgbClr val="FFFFFF"/>
                </a:solidFill>
              </a:rPr>
              <a:t>orginalt</a:t>
            </a:r>
            <a:endParaRPr lang="nb-NO" dirty="0">
              <a:solidFill>
                <a:srgbClr val="FFFFFF"/>
              </a:solidFill>
            </a:endParaRPr>
          </a:p>
          <a:p>
            <a:r>
              <a:rPr lang="nb-NO" dirty="0">
                <a:solidFill>
                  <a:srgbClr val="FFFFFF"/>
                </a:solidFill>
              </a:rPr>
              <a:t>Ikke bare en kabeltype og et </a:t>
            </a:r>
            <a:r>
              <a:rPr lang="nb-NO" dirty="0" err="1">
                <a:solidFill>
                  <a:srgbClr val="FFFFFF"/>
                </a:solidFill>
              </a:rPr>
              <a:t>interface</a:t>
            </a:r>
            <a:r>
              <a:rPr lang="nb-NO" dirty="0">
                <a:solidFill>
                  <a:srgbClr val="FFFFFF"/>
                </a:solidFill>
              </a:rPr>
              <a:t>, men også kommandoer (som fortsatt lever…-&gt;</a:t>
            </a:r>
          </a:p>
          <a:p>
            <a:endParaRPr lang="nb-NO" dirty="0">
              <a:solidFill>
                <a:srgbClr val="FFFFFF"/>
              </a:solidFill>
            </a:endParaRPr>
          </a:p>
        </p:txBody>
      </p:sp>
      <p:sp>
        <p:nvSpPr>
          <p:cNvPr id="12" name="Freeform 31">
            <a:extLst>
              <a:ext uri="{FF2B5EF4-FFF2-40B4-BE49-F238E27FC236}">
                <a16:creationId xmlns:a16="http://schemas.microsoft.com/office/drawing/2014/main" id="{81CC9B02-E087-4350-AEBD-2C3CF001AF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15974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Bilde 4">
            <a:extLst>
              <a:ext uri="{FF2B5EF4-FFF2-40B4-BE49-F238E27FC236}">
                <a16:creationId xmlns:a16="http://schemas.microsoft.com/office/drawing/2014/main" id="{24087DDC-01AB-0D17-E0F7-A328D8DC775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185" r="24602" b="-1"/>
          <a:stretch/>
        </p:blipFill>
        <p:spPr>
          <a:xfrm>
            <a:off x="7229175" y="1"/>
            <a:ext cx="4963245" cy="6858001"/>
          </a:xfrm>
          <a:custGeom>
            <a:avLst/>
            <a:gdLst/>
            <a:ahLst/>
            <a:cxnLst/>
            <a:rect l="l" t="t" r="r" b="b"/>
            <a:pathLst>
              <a:path w="4963245" h="6858001">
                <a:moveTo>
                  <a:pt x="1177" y="0"/>
                </a:moveTo>
                <a:lnTo>
                  <a:pt x="1344715" y="0"/>
                </a:lnTo>
                <a:lnTo>
                  <a:pt x="1344715" y="1"/>
                </a:lnTo>
                <a:lnTo>
                  <a:pt x="4963245" y="1"/>
                </a:lnTo>
                <a:lnTo>
                  <a:pt x="4963244" y="6858001"/>
                </a:lnTo>
                <a:lnTo>
                  <a:pt x="900697" y="6858001"/>
                </a:lnTo>
                <a:lnTo>
                  <a:pt x="900697" y="6858000"/>
                </a:lnTo>
                <a:lnTo>
                  <a:pt x="0" y="6858000"/>
                </a:lnTo>
                <a:lnTo>
                  <a:pt x="5883" y="6817538"/>
                </a:lnTo>
                <a:lnTo>
                  <a:pt x="23196" y="6698894"/>
                </a:lnTo>
                <a:lnTo>
                  <a:pt x="35299" y="6612483"/>
                </a:lnTo>
                <a:lnTo>
                  <a:pt x="48073" y="6509613"/>
                </a:lnTo>
                <a:lnTo>
                  <a:pt x="63369" y="6387541"/>
                </a:lnTo>
                <a:lnTo>
                  <a:pt x="79506" y="6252438"/>
                </a:lnTo>
                <a:lnTo>
                  <a:pt x="96483" y="6100191"/>
                </a:lnTo>
                <a:lnTo>
                  <a:pt x="114469" y="5934227"/>
                </a:lnTo>
                <a:lnTo>
                  <a:pt x="132454" y="5753862"/>
                </a:lnTo>
                <a:lnTo>
                  <a:pt x="150776" y="5561838"/>
                </a:lnTo>
                <a:lnTo>
                  <a:pt x="167753" y="5354726"/>
                </a:lnTo>
                <a:lnTo>
                  <a:pt x="184058" y="5138013"/>
                </a:lnTo>
                <a:lnTo>
                  <a:pt x="198849" y="4908956"/>
                </a:lnTo>
                <a:lnTo>
                  <a:pt x="212969" y="4670298"/>
                </a:lnTo>
                <a:lnTo>
                  <a:pt x="226248" y="4421352"/>
                </a:lnTo>
                <a:lnTo>
                  <a:pt x="230955" y="4293793"/>
                </a:lnTo>
                <a:lnTo>
                  <a:pt x="236165" y="4163492"/>
                </a:lnTo>
                <a:lnTo>
                  <a:pt x="241040" y="4031133"/>
                </a:lnTo>
                <a:lnTo>
                  <a:pt x="244234" y="3898087"/>
                </a:lnTo>
                <a:lnTo>
                  <a:pt x="247091" y="3762299"/>
                </a:lnTo>
                <a:lnTo>
                  <a:pt x="250117" y="3625139"/>
                </a:lnTo>
                <a:lnTo>
                  <a:pt x="252134" y="3485236"/>
                </a:lnTo>
                <a:lnTo>
                  <a:pt x="252134" y="3343961"/>
                </a:lnTo>
                <a:lnTo>
                  <a:pt x="253142" y="3201315"/>
                </a:lnTo>
                <a:lnTo>
                  <a:pt x="252134" y="3057297"/>
                </a:lnTo>
                <a:lnTo>
                  <a:pt x="250117" y="2911221"/>
                </a:lnTo>
                <a:lnTo>
                  <a:pt x="248268" y="2765146"/>
                </a:lnTo>
                <a:lnTo>
                  <a:pt x="244234" y="2617013"/>
                </a:lnTo>
                <a:lnTo>
                  <a:pt x="240032" y="2467509"/>
                </a:lnTo>
                <a:lnTo>
                  <a:pt x="235157" y="2318004"/>
                </a:lnTo>
                <a:lnTo>
                  <a:pt x="228266" y="2167128"/>
                </a:lnTo>
                <a:lnTo>
                  <a:pt x="220029" y="2014881"/>
                </a:lnTo>
                <a:lnTo>
                  <a:pt x="212129" y="1861947"/>
                </a:lnTo>
                <a:lnTo>
                  <a:pt x="202044" y="1709014"/>
                </a:lnTo>
                <a:lnTo>
                  <a:pt x="189941" y="1554023"/>
                </a:lnTo>
                <a:lnTo>
                  <a:pt x="177839" y="1401090"/>
                </a:lnTo>
                <a:lnTo>
                  <a:pt x="163887" y="1245413"/>
                </a:lnTo>
                <a:lnTo>
                  <a:pt x="148591" y="1089051"/>
                </a:lnTo>
                <a:lnTo>
                  <a:pt x="132455" y="934746"/>
                </a:lnTo>
                <a:lnTo>
                  <a:pt x="113629" y="778383"/>
                </a:lnTo>
                <a:lnTo>
                  <a:pt x="93458" y="622707"/>
                </a:lnTo>
                <a:lnTo>
                  <a:pt x="73455" y="466344"/>
                </a:lnTo>
                <a:lnTo>
                  <a:pt x="50091" y="310668"/>
                </a:lnTo>
                <a:lnTo>
                  <a:pt x="26222" y="15567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732310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708A9B41-E6B9-60A1-702A-B0D83D6E8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SCSI forts.</a:t>
            </a:r>
            <a:endParaRPr lang="nb-NO" dirty="0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6DD46752-B568-328D-8839-9ECDE19092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132" y="1853248"/>
            <a:ext cx="11083042" cy="4552034"/>
          </a:xfrm>
        </p:spPr>
        <p:txBody>
          <a:bodyPr/>
          <a:lstStyle/>
          <a:p>
            <a:r>
              <a:rPr lang="nb-NO" dirty="0"/>
              <a:t>Som alt annet gikk SCSI fra å være parallell til seriell med SAS (Serial Attached SCSI)</a:t>
            </a:r>
          </a:p>
          <a:p>
            <a:r>
              <a:rPr lang="nb-NO" dirty="0"/>
              <a:t>I tillegg har vi </a:t>
            </a:r>
            <a:r>
              <a:rPr lang="nb-NO" dirty="0" err="1"/>
              <a:t>iSCSI</a:t>
            </a:r>
            <a:r>
              <a:rPr lang="nb-NO" dirty="0"/>
              <a:t> (SCSI over internett)</a:t>
            </a:r>
          </a:p>
          <a:p>
            <a:r>
              <a:rPr lang="nb-NO" dirty="0"/>
              <a:t>Vi har også FC og </a:t>
            </a:r>
            <a:r>
              <a:rPr lang="nb-NO" dirty="0" err="1"/>
              <a:t>FCoE</a:t>
            </a:r>
            <a:endParaRPr lang="nb-NO" dirty="0"/>
          </a:p>
          <a:p>
            <a:endParaRPr lang="nb-NO" dirty="0"/>
          </a:p>
        </p:txBody>
      </p:sp>
      <p:pic>
        <p:nvPicPr>
          <p:cNvPr id="5" name="Bilde 4">
            <a:extLst>
              <a:ext uri="{FF2B5EF4-FFF2-40B4-BE49-F238E27FC236}">
                <a16:creationId xmlns:a16="http://schemas.microsoft.com/office/drawing/2014/main" id="{9D8DC572-1A44-003F-4074-B5E072D6DB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1043" y="2345007"/>
            <a:ext cx="4943061" cy="3928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140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784AE067-688C-671E-688E-15C35E812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iSCSI</a:t>
            </a:r>
            <a:endParaRPr lang="nb-NO" dirty="0"/>
          </a:p>
        </p:txBody>
      </p:sp>
      <p:pic>
        <p:nvPicPr>
          <p:cNvPr id="5" name="Plassholder for innhold 4">
            <a:extLst>
              <a:ext uri="{FF2B5EF4-FFF2-40B4-BE49-F238E27FC236}">
                <a16:creationId xmlns:a16="http://schemas.microsoft.com/office/drawing/2014/main" id="{E5CE5A75-E7A1-381A-F972-6E950EB46F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7611" y="2052638"/>
            <a:ext cx="8238553" cy="4195762"/>
          </a:xfrm>
        </p:spPr>
      </p:pic>
    </p:spTree>
    <p:extLst>
      <p:ext uri="{BB962C8B-B14F-4D97-AF65-F5344CB8AC3E}">
        <p14:creationId xmlns:p14="http://schemas.microsoft.com/office/powerpoint/2010/main" val="465015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3F4807A-5068-4492-8025-D75F320E90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09B1A7EA-9D59-BCEE-D950-86B6D98BDF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85967" y="1325880"/>
            <a:ext cx="4158334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54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Direct-attached storage (DAS) </a:t>
            </a:r>
          </a:p>
        </p:txBody>
      </p:sp>
      <p:sp>
        <p:nvSpPr>
          <p:cNvPr id="23" name="Freeform 36">
            <a:extLst>
              <a:ext uri="{FF2B5EF4-FFF2-40B4-BE49-F238E27FC236}">
                <a16:creationId xmlns:a16="http://schemas.microsoft.com/office/drawing/2014/main" id="{B24996F8-180C-4DCB-8A26-DFA336CDE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49646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5" name="Freeform: Shape 24">
            <a:extLst>
              <a:ext uri="{FF2B5EF4-FFF2-40B4-BE49-F238E27FC236}">
                <a16:creationId xmlns:a16="http://schemas.microsoft.com/office/drawing/2014/main" id="{D8B22DE2-C518-4F77-BE90-E1B6B1909D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5400000" flipH="1">
            <a:off x="68960" y="-68960"/>
            <a:ext cx="6858001" cy="6995918"/>
          </a:xfrm>
          <a:custGeom>
            <a:avLst/>
            <a:gdLst>
              <a:gd name="connsiteX0" fmla="*/ 6858001 w 6858001"/>
              <a:gd name="connsiteY0" fmla="*/ 1344715 h 6995918"/>
              <a:gd name="connsiteX1" fmla="*/ 6858001 w 6858001"/>
              <a:gd name="connsiteY1" fmla="*/ 1177 h 6995918"/>
              <a:gd name="connsiteX2" fmla="*/ 6702324 w 6858001"/>
              <a:gd name="connsiteY2" fmla="*/ 26222 h 6995918"/>
              <a:gd name="connsiteX3" fmla="*/ 6547333 w 6858001"/>
              <a:gd name="connsiteY3" fmla="*/ 50091 h 6995918"/>
              <a:gd name="connsiteX4" fmla="*/ 6391657 w 6858001"/>
              <a:gd name="connsiteY4" fmla="*/ 73455 h 6995918"/>
              <a:gd name="connsiteX5" fmla="*/ 6235294 w 6858001"/>
              <a:gd name="connsiteY5" fmla="*/ 93458 h 6995918"/>
              <a:gd name="connsiteX6" fmla="*/ 6079618 w 6858001"/>
              <a:gd name="connsiteY6" fmla="*/ 113629 h 6995918"/>
              <a:gd name="connsiteX7" fmla="*/ 5923255 w 6858001"/>
              <a:gd name="connsiteY7" fmla="*/ 132455 h 6995918"/>
              <a:gd name="connsiteX8" fmla="*/ 5768950 w 6858001"/>
              <a:gd name="connsiteY8" fmla="*/ 148591 h 6995918"/>
              <a:gd name="connsiteX9" fmla="*/ 5612588 w 6858001"/>
              <a:gd name="connsiteY9" fmla="*/ 163887 h 6995918"/>
              <a:gd name="connsiteX10" fmla="*/ 5456911 w 6858001"/>
              <a:gd name="connsiteY10" fmla="*/ 177839 h 6995918"/>
              <a:gd name="connsiteX11" fmla="*/ 5303978 w 6858001"/>
              <a:gd name="connsiteY11" fmla="*/ 189941 h 6995918"/>
              <a:gd name="connsiteX12" fmla="*/ 5148987 w 6858001"/>
              <a:gd name="connsiteY12" fmla="*/ 202044 h 6995918"/>
              <a:gd name="connsiteX13" fmla="*/ 4996054 w 6858001"/>
              <a:gd name="connsiteY13" fmla="*/ 212129 h 6995918"/>
              <a:gd name="connsiteX14" fmla="*/ 4843120 w 6858001"/>
              <a:gd name="connsiteY14" fmla="*/ 220029 h 6995918"/>
              <a:gd name="connsiteX15" fmla="*/ 4690873 w 6858001"/>
              <a:gd name="connsiteY15" fmla="*/ 228266 h 6995918"/>
              <a:gd name="connsiteX16" fmla="*/ 4539997 w 6858001"/>
              <a:gd name="connsiteY16" fmla="*/ 235157 h 6995918"/>
              <a:gd name="connsiteX17" fmla="*/ 4390492 w 6858001"/>
              <a:gd name="connsiteY17" fmla="*/ 240032 h 6995918"/>
              <a:gd name="connsiteX18" fmla="*/ 4240988 w 6858001"/>
              <a:gd name="connsiteY18" fmla="*/ 244234 h 6995918"/>
              <a:gd name="connsiteX19" fmla="*/ 4092855 w 6858001"/>
              <a:gd name="connsiteY19" fmla="*/ 248268 h 6995918"/>
              <a:gd name="connsiteX20" fmla="*/ 3946780 w 6858001"/>
              <a:gd name="connsiteY20" fmla="*/ 250117 h 6995918"/>
              <a:gd name="connsiteX21" fmla="*/ 3800704 w 6858001"/>
              <a:gd name="connsiteY21" fmla="*/ 252134 h 6995918"/>
              <a:gd name="connsiteX22" fmla="*/ 3656686 w 6858001"/>
              <a:gd name="connsiteY22" fmla="*/ 253143 h 6995918"/>
              <a:gd name="connsiteX23" fmla="*/ 3514040 w 6858001"/>
              <a:gd name="connsiteY23" fmla="*/ 252134 h 6995918"/>
              <a:gd name="connsiteX24" fmla="*/ 3372765 w 6858001"/>
              <a:gd name="connsiteY24" fmla="*/ 252134 h 6995918"/>
              <a:gd name="connsiteX25" fmla="*/ 3232862 w 6858001"/>
              <a:gd name="connsiteY25" fmla="*/ 250117 h 6995918"/>
              <a:gd name="connsiteX26" fmla="*/ 3095702 w 6858001"/>
              <a:gd name="connsiteY26" fmla="*/ 247092 h 6995918"/>
              <a:gd name="connsiteX27" fmla="*/ 2959914 w 6858001"/>
              <a:gd name="connsiteY27" fmla="*/ 244234 h 6995918"/>
              <a:gd name="connsiteX28" fmla="*/ 2826868 w 6858001"/>
              <a:gd name="connsiteY28" fmla="*/ 241040 h 6995918"/>
              <a:gd name="connsiteX29" fmla="*/ 2694509 w 6858001"/>
              <a:gd name="connsiteY29" fmla="*/ 236166 h 6995918"/>
              <a:gd name="connsiteX30" fmla="*/ 2564208 w 6858001"/>
              <a:gd name="connsiteY30" fmla="*/ 230955 h 6995918"/>
              <a:gd name="connsiteX31" fmla="*/ 2436649 w 6858001"/>
              <a:gd name="connsiteY31" fmla="*/ 226249 h 6995918"/>
              <a:gd name="connsiteX32" fmla="*/ 2187703 w 6858001"/>
              <a:gd name="connsiteY32" fmla="*/ 212969 h 6995918"/>
              <a:gd name="connsiteX33" fmla="*/ 1949045 w 6858001"/>
              <a:gd name="connsiteY33" fmla="*/ 198850 h 6995918"/>
              <a:gd name="connsiteX34" fmla="*/ 1719988 w 6858001"/>
              <a:gd name="connsiteY34" fmla="*/ 184058 h 6995918"/>
              <a:gd name="connsiteX35" fmla="*/ 1503275 w 6858001"/>
              <a:gd name="connsiteY35" fmla="*/ 167753 h 6995918"/>
              <a:gd name="connsiteX36" fmla="*/ 1296163 w 6858001"/>
              <a:gd name="connsiteY36" fmla="*/ 150776 h 6995918"/>
              <a:gd name="connsiteX37" fmla="*/ 1104139 w 6858001"/>
              <a:gd name="connsiteY37" fmla="*/ 132455 h 6995918"/>
              <a:gd name="connsiteX38" fmla="*/ 923774 w 6858001"/>
              <a:gd name="connsiteY38" fmla="*/ 114469 h 6995918"/>
              <a:gd name="connsiteX39" fmla="*/ 757810 w 6858001"/>
              <a:gd name="connsiteY39" fmla="*/ 96484 h 6995918"/>
              <a:gd name="connsiteX40" fmla="*/ 605563 w 6858001"/>
              <a:gd name="connsiteY40" fmla="*/ 79507 h 6995918"/>
              <a:gd name="connsiteX41" fmla="*/ 470460 w 6858001"/>
              <a:gd name="connsiteY41" fmla="*/ 63370 h 6995918"/>
              <a:gd name="connsiteX42" fmla="*/ 348388 w 6858001"/>
              <a:gd name="connsiteY42" fmla="*/ 48074 h 6995918"/>
              <a:gd name="connsiteX43" fmla="*/ 245518 w 6858001"/>
              <a:gd name="connsiteY43" fmla="*/ 35299 h 6995918"/>
              <a:gd name="connsiteX44" fmla="*/ 159107 w 6858001"/>
              <a:gd name="connsiteY44" fmla="*/ 23197 h 6995918"/>
              <a:gd name="connsiteX45" fmla="*/ 40463 w 6858001"/>
              <a:gd name="connsiteY45" fmla="*/ 5883 h 6995918"/>
              <a:gd name="connsiteX46" fmla="*/ 1 w 6858001"/>
              <a:gd name="connsiteY46" fmla="*/ 0 h 6995918"/>
              <a:gd name="connsiteX47" fmla="*/ 1 w 6858001"/>
              <a:gd name="connsiteY47" fmla="*/ 905354 h 6995918"/>
              <a:gd name="connsiteX48" fmla="*/ 0 w 6858001"/>
              <a:gd name="connsiteY48" fmla="*/ 905354 h 6995918"/>
              <a:gd name="connsiteX49" fmla="*/ 0 w 6858001"/>
              <a:gd name="connsiteY49" fmla="*/ 6995918 h 6995918"/>
              <a:gd name="connsiteX50" fmla="*/ 6858000 w 6858001"/>
              <a:gd name="connsiteY50" fmla="*/ 6995918 h 6995918"/>
              <a:gd name="connsiteX51" fmla="*/ 6858000 w 6858001"/>
              <a:gd name="connsiteY51" fmla="*/ 1344715 h 6995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6995918">
                <a:moveTo>
                  <a:pt x="6858001" y="1344715"/>
                </a:moveTo>
                <a:lnTo>
                  <a:pt x="6858001" y="1177"/>
                </a:lnTo>
                <a:lnTo>
                  <a:pt x="6702324" y="26222"/>
                </a:lnTo>
                <a:lnTo>
                  <a:pt x="6547333" y="50091"/>
                </a:lnTo>
                <a:lnTo>
                  <a:pt x="6391657" y="73455"/>
                </a:lnTo>
                <a:lnTo>
                  <a:pt x="6235294" y="93458"/>
                </a:lnTo>
                <a:lnTo>
                  <a:pt x="6079618" y="113629"/>
                </a:lnTo>
                <a:lnTo>
                  <a:pt x="5923255" y="132455"/>
                </a:lnTo>
                <a:lnTo>
                  <a:pt x="5768950" y="148591"/>
                </a:lnTo>
                <a:lnTo>
                  <a:pt x="5612588" y="163887"/>
                </a:lnTo>
                <a:lnTo>
                  <a:pt x="5456911" y="177839"/>
                </a:lnTo>
                <a:lnTo>
                  <a:pt x="5303978" y="189941"/>
                </a:lnTo>
                <a:lnTo>
                  <a:pt x="5148987" y="202044"/>
                </a:lnTo>
                <a:lnTo>
                  <a:pt x="4996054" y="212129"/>
                </a:lnTo>
                <a:lnTo>
                  <a:pt x="4843120" y="220029"/>
                </a:lnTo>
                <a:lnTo>
                  <a:pt x="4690873" y="228266"/>
                </a:lnTo>
                <a:lnTo>
                  <a:pt x="4539997" y="235157"/>
                </a:lnTo>
                <a:lnTo>
                  <a:pt x="4390492" y="240032"/>
                </a:lnTo>
                <a:lnTo>
                  <a:pt x="4240988" y="244234"/>
                </a:lnTo>
                <a:lnTo>
                  <a:pt x="4092855" y="248268"/>
                </a:lnTo>
                <a:lnTo>
                  <a:pt x="3946780" y="250117"/>
                </a:lnTo>
                <a:lnTo>
                  <a:pt x="3800704" y="252134"/>
                </a:lnTo>
                <a:lnTo>
                  <a:pt x="3656686" y="253143"/>
                </a:lnTo>
                <a:lnTo>
                  <a:pt x="3514040" y="252134"/>
                </a:lnTo>
                <a:lnTo>
                  <a:pt x="3372765" y="252134"/>
                </a:lnTo>
                <a:lnTo>
                  <a:pt x="3232862" y="250117"/>
                </a:lnTo>
                <a:lnTo>
                  <a:pt x="3095702" y="247092"/>
                </a:lnTo>
                <a:lnTo>
                  <a:pt x="2959914" y="244234"/>
                </a:lnTo>
                <a:lnTo>
                  <a:pt x="2826868" y="241040"/>
                </a:lnTo>
                <a:lnTo>
                  <a:pt x="2694509" y="236166"/>
                </a:lnTo>
                <a:lnTo>
                  <a:pt x="2564208" y="230955"/>
                </a:lnTo>
                <a:lnTo>
                  <a:pt x="2436649" y="226249"/>
                </a:lnTo>
                <a:lnTo>
                  <a:pt x="2187703" y="212969"/>
                </a:lnTo>
                <a:lnTo>
                  <a:pt x="1949045" y="198850"/>
                </a:lnTo>
                <a:lnTo>
                  <a:pt x="1719988" y="184058"/>
                </a:lnTo>
                <a:lnTo>
                  <a:pt x="1503275" y="167753"/>
                </a:lnTo>
                <a:lnTo>
                  <a:pt x="1296163" y="150776"/>
                </a:lnTo>
                <a:lnTo>
                  <a:pt x="1104139" y="132455"/>
                </a:lnTo>
                <a:lnTo>
                  <a:pt x="923774" y="114469"/>
                </a:lnTo>
                <a:lnTo>
                  <a:pt x="757810" y="96484"/>
                </a:lnTo>
                <a:lnTo>
                  <a:pt x="605563" y="79507"/>
                </a:lnTo>
                <a:lnTo>
                  <a:pt x="470460" y="63370"/>
                </a:lnTo>
                <a:lnTo>
                  <a:pt x="348388" y="48074"/>
                </a:lnTo>
                <a:lnTo>
                  <a:pt x="245518" y="35299"/>
                </a:lnTo>
                <a:lnTo>
                  <a:pt x="159107" y="23197"/>
                </a:lnTo>
                <a:lnTo>
                  <a:pt x="40463" y="5883"/>
                </a:lnTo>
                <a:lnTo>
                  <a:pt x="1" y="0"/>
                </a:lnTo>
                <a:lnTo>
                  <a:pt x="1" y="905354"/>
                </a:lnTo>
                <a:lnTo>
                  <a:pt x="0" y="905354"/>
                </a:lnTo>
                <a:lnTo>
                  <a:pt x="0" y="6995918"/>
                </a:lnTo>
                <a:lnTo>
                  <a:pt x="6858000" y="6995918"/>
                </a:lnTo>
                <a:lnTo>
                  <a:pt x="6858000" y="1344715"/>
                </a:lnTo>
                <a:close/>
              </a:path>
            </a:pathLst>
          </a:custGeom>
          <a:ln>
            <a:noFill/>
          </a:ln>
        </p:spPr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30182B0-3559-41D5-9EBC-0BD86BEDA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Picture 2" descr="Direct Attached Storage - an overview | ScienceDirect Topics">
            <a:extLst>
              <a:ext uri="{FF2B5EF4-FFF2-40B4-BE49-F238E27FC236}">
                <a16:creationId xmlns:a16="http://schemas.microsoft.com/office/drawing/2014/main" id="{B65DA3C5-4EF5-458A-EA00-D8C7B49837B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3854" y="1364704"/>
            <a:ext cx="5450557" cy="4128126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32376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23A632B7-DF3C-CDD6-F9D6-CA5A5742CA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6"/>
            <a:ext cx="9252154" cy="122398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0" i="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NETWORK ATTACHED STORAGE</a:t>
            </a:r>
          </a:p>
        </p:txBody>
      </p:sp>
      <p:sp>
        <p:nvSpPr>
          <p:cNvPr id="5" name="Plassholder for innhold 4">
            <a:extLst>
              <a:ext uri="{FF2B5EF4-FFF2-40B4-BE49-F238E27FC236}">
                <a16:creationId xmlns:a16="http://schemas.microsoft.com/office/drawing/2014/main" id="{2A10F8BD-D324-45B3-5ED6-A687F563E4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03311" y="2052214"/>
            <a:ext cx="4338409" cy="4196185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Har </a:t>
            </a:r>
            <a:r>
              <a:rPr lang="en-US" dirty="0" err="1"/>
              <a:t>gjerne</a:t>
            </a:r>
            <a:r>
              <a:rPr lang="en-US" dirty="0"/>
              <a:t> </a:t>
            </a:r>
            <a:r>
              <a:rPr lang="en-US" dirty="0" err="1"/>
              <a:t>sitt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OS (Linux)</a:t>
            </a:r>
          </a:p>
          <a:p>
            <a:r>
              <a:rPr lang="en-US" dirty="0" err="1"/>
              <a:t>Kobles</a:t>
            </a:r>
            <a:r>
              <a:rPr lang="en-US" dirty="0"/>
              <a:t> </a:t>
            </a:r>
            <a:r>
              <a:rPr lang="en-US" dirty="0" err="1"/>
              <a:t>rett</a:t>
            </a:r>
            <a:r>
              <a:rPr lang="en-US" dirty="0"/>
              <a:t> </a:t>
            </a:r>
            <a:r>
              <a:rPr lang="en-US" dirty="0" err="1"/>
              <a:t>på</a:t>
            </a:r>
            <a:r>
              <a:rPr lang="en-US" dirty="0"/>
              <a:t> </a:t>
            </a:r>
            <a:r>
              <a:rPr lang="en-US" dirty="0" err="1"/>
              <a:t>switchen</a:t>
            </a:r>
            <a:endParaRPr lang="en-US" dirty="0"/>
          </a:p>
          <a:p>
            <a:r>
              <a:rPr lang="en-US" dirty="0"/>
              <a:t>Kan </a:t>
            </a:r>
            <a:r>
              <a:rPr lang="en-US" dirty="0" err="1"/>
              <a:t>bruke</a:t>
            </a:r>
            <a:r>
              <a:rPr lang="en-US" dirty="0"/>
              <a:t> AD </a:t>
            </a:r>
            <a:r>
              <a:rPr lang="en-US" dirty="0" err="1"/>
              <a:t>direkte</a:t>
            </a:r>
            <a:r>
              <a:rPr lang="en-US" dirty="0"/>
              <a:t> </a:t>
            </a:r>
            <a:r>
              <a:rPr lang="en-US" dirty="0" err="1"/>
              <a:t>gjennom</a:t>
            </a:r>
            <a:r>
              <a:rPr lang="en-US" dirty="0"/>
              <a:t> LDAP (Lightweight Directory Access Protocol)</a:t>
            </a:r>
          </a:p>
          <a:p>
            <a:r>
              <a:rPr lang="en-US" dirty="0" err="1"/>
              <a:t>Nås</a:t>
            </a:r>
            <a:r>
              <a:rPr lang="en-US" dirty="0"/>
              <a:t> </a:t>
            </a:r>
            <a:r>
              <a:rPr lang="en-US" dirty="0" err="1"/>
              <a:t>gjennom</a:t>
            </a:r>
            <a:r>
              <a:rPr lang="en-US" dirty="0"/>
              <a:t> UNC (\\server\share)</a:t>
            </a:r>
          </a:p>
        </p:txBody>
      </p:sp>
      <p:pic>
        <p:nvPicPr>
          <p:cNvPr id="4" name="Picture 2" descr="Network Attached Storage - an overview | ScienceDirect Topics">
            <a:extLst>
              <a:ext uri="{FF2B5EF4-FFF2-40B4-BE49-F238E27FC236}">
                <a16:creationId xmlns:a16="http://schemas.microsoft.com/office/drawing/2014/main" id="{0F22401E-001B-B2C5-C159-E0CDD5281C69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1916" y="2451471"/>
            <a:ext cx="5451627" cy="3397668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15874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979626FA-3505-56E8-2506-2E3D54456D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6"/>
            <a:ext cx="9252154" cy="1223983"/>
          </a:xfrm>
        </p:spPr>
        <p:txBody>
          <a:bodyPr>
            <a:normAutofit/>
          </a:bodyPr>
          <a:lstStyle/>
          <a:p>
            <a:r>
              <a:rPr lang="nb-NO" dirty="0"/>
              <a:t>Storage Area Network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B1231E6-B981-B90F-C5D0-F07AE5D961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457" y="1656522"/>
            <a:ext cx="4793263" cy="4591877"/>
          </a:xfrm>
        </p:spPr>
        <p:txBody>
          <a:bodyPr>
            <a:normAutofit/>
          </a:bodyPr>
          <a:lstStyle/>
          <a:p>
            <a:r>
              <a:rPr lang="en-US" dirty="0"/>
              <a:t>NAS </a:t>
            </a:r>
            <a:r>
              <a:rPr lang="en-US" dirty="0" err="1"/>
              <a:t>gir</a:t>
            </a:r>
            <a:r>
              <a:rPr lang="en-US" dirty="0"/>
              <a:t> file-level access </a:t>
            </a:r>
            <a:r>
              <a:rPr lang="en-US" dirty="0" err="1"/>
              <a:t>til</a:t>
            </a:r>
            <a:r>
              <a:rPr lang="en-US" dirty="0"/>
              <a:t> data</a:t>
            </a:r>
          </a:p>
          <a:p>
            <a:r>
              <a:rPr lang="en-US" dirty="0"/>
              <a:t>SAN </a:t>
            </a:r>
            <a:r>
              <a:rPr lang="en-US" dirty="0" err="1"/>
              <a:t>gir</a:t>
            </a:r>
            <a:r>
              <a:rPr lang="en-US" dirty="0"/>
              <a:t> block-level access </a:t>
            </a:r>
            <a:r>
              <a:rPr lang="en-US" dirty="0" err="1"/>
              <a:t>til</a:t>
            </a:r>
            <a:r>
              <a:rPr lang="en-US" dirty="0"/>
              <a:t> hele volumes</a:t>
            </a:r>
          </a:p>
          <a:p>
            <a:r>
              <a:rPr lang="en-US" dirty="0"/>
              <a:t>NAS </a:t>
            </a:r>
            <a:r>
              <a:rPr lang="en-US" dirty="0" err="1"/>
              <a:t>fungerer</a:t>
            </a:r>
            <a:r>
              <a:rPr lang="en-US" dirty="0"/>
              <a:t> med </a:t>
            </a:r>
            <a:r>
              <a:rPr lang="en-US" dirty="0" err="1"/>
              <a:t>vanlig</a:t>
            </a:r>
            <a:r>
              <a:rPr lang="en-US" dirty="0"/>
              <a:t> </a:t>
            </a:r>
            <a:r>
              <a:rPr lang="en-US" dirty="0" err="1"/>
              <a:t>nettverks-infrastruktur</a:t>
            </a:r>
            <a:endParaRPr lang="en-US" dirty="0"/>
          </a:p>
          <a:p>
            <a:r>
              <a:rPr lang="en-US" dirty="0"/>
              <a:t>SAN </a:t>
            </a:r>
            <a:r>
              <a:rPr lang="en-US" dirty="0" err="1"/>
              <a:t>trenger</a:t>
            </a:r>
            <a:r>
              <a:rPr lang="en-US" dirty="0"/>
              <a:t> </a:t>
            </a:r>
            <a:r>
              <a:rPr lang="en-US" dirty="0" err="1"/>
              <a:t>egen</a:t>
            </a:r>
            <a:r>
              <a:rPr lang="en-US" dirty="0"/>
              <a:t> </a:t>
            </a:r>
            <a:r>
              <a:rPr lang="en-US" dirty="0" err="1"/>
              <a:t>teknologi</a:t>
            </a:r>
            <a:r>
              <a:rPr lang="en-US" dirty="0"/>
              <a:t> :</a:t>
            </a:r>
          </a:p>
          <a:p>
            <a:pPr lvl="1"/>
            <a:r>
              <a:rPr lang="en-US" dirty="0"/>
              <a:t>SCSI </a:t>
            </a:r>
            <a:r>
              <a:rPr lang="en-US" dirty="0" err="1"/>
              <a:t>og</a:t>
            </a:r>
            <a:r>
              <a:rPr lang="en-US" dirty="0"/>
              <a:t> iSCSI</a:t>
            </a:r>
          </a:p>
          <a:p>
            <a:pPr lvl="1"/>
            <a:r>
              <a:rPr lang="en-US" dirty="0"/>
              <a:t>FC </a:t>
            </a:r>
            <a:r>
              <a:rPr lang="en-US" dirty="0" err="1"/>
              <a:t>og</a:t>
            </a:r>
            <a:r>
              <a:rPr lang="en-US" dirty="0"/>
              <a:t> </a:t>
            </a:r>
            <a:r>
              <a:rPr lang="en-US" dirty="0" err="1"/>
              <a:t>FCoE</a:t>
            </a:r>
            <a:endParaRPr lang="en-US" dirty="0"/>
          </a:p>
        </p:txBody>
      </p:sp>
      <p:pic>
        <p:nvPicPr>
          <p:cNvPr id="5" name="Plassholder for innhold 4">
            <a:extLst>
              <a:ext uri="{FF2B5EF4-FFF2-40B4-BE49-F238E27FC236}">
                <a16:creationId xmlns:a16="http://schemas.microsoft.com/office/drawing/2014/main" id="{DFE7C9FE-4FF4-AD1F-59B3-38E186D81C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9931" y="1611414"/>
            <a:ext cx="6609408" cy="363517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17638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513</TotalTime>
  <Words>711</Words>
  <Application>Microsoft Office PowerPoint</Application>
  <PresentationFormat>Widescreen</PresentationFormat>
  <Paragraphs>99</Paragraphs>
  <Slides>19</Slides>
  <Notes>5</Notes>
  <HiddenSlides>0</HiddenSlides>
  <MMClips>0</MMClips>
  <ScaleCrop>false</ScaleCrop>
  <HeadingPairs>
    <vt:vector size="6" baseType="variant">
      <vt:variant>
        <vt:lpstr>Brukte skrifter</vt:lpstr>
      </vt:variant>
      <vt:variant>
        <vt:i4>4</vt:i4>
      </vt:variant>
      <vt:variant>
        <vt:lpstr>Tema</vt:lpstr>
      </vt:variant>
      <vt:variant>
        <vt:i4>1</vt:i4>
      </vt:variant>
      <vt:variant>
        <vt:lpstr>Lysbildetitler</vt:lpstr>
      </vt:variant>
      <vt:variant>
        <vt:i4>19</vt:i4>
      </vt:variant>
    </vt:vector>
  </HeadingPairs>
  <TitlesOfParts>
    <vt:vector size="24" baseType="lpstr">
      <vt:lpstr>Arial</vt:lpstr>
      <vt:lpstr>Calibri</vt:lpstr>
      <vt:lpstr>Century Gothic</vt:lpstr>
      <vt:lpstr>Wingdings 3</vt:lpstr>
      <vt:lpstr>Ion</vt:lpstr>
      <vt:lpstr>Storing Data</vt:lpstr>
      <vt:lpstr>Lagringmedium - Serverside</vt:lpstr>
      <vt:lpstr>Interfaces</vt:lpstr>
      <vt:lpstr>SCSI (uttales SKØZZY)</vt:lpstr>
      <vt:lpstr>SCSI forts.</vt:lpstr>
      <vt:lpstr>iSCSI</vt:lpstr>
      <vt:lpstr>Direct-attached storage (DAS) </vt:lpstr>
      <vt:lpstr>NETWORK ATTACHED STORAGE</vt:lpstr>
      <vt:lpstr>Storage Area Network</vt:lpstr>
      <vt:lpstr>Basic Disk vs Dynamic Disk</vt:lpstr>
      <vt:lpstr>Filsystem og fildelingsprotokoller</vt:lpstr>
      <vt:lpstr>DeDup</vt:lpstr>
      <vt:lpstr>Storage Pools</vt:lpstr>
      <vt:lpstr>Storage Space Direct (S2D)</vt:lpstr>
      <vt:lpstr>Storage Tiering</vt:lpstr>
      <vt:lpstr>RAID 0</vt:lpstr>
      <vt:lpstr>RAID 1</vt:lpstr>
      <vt:lpstr>RAID 5</vt:lpstr>
      <vt:lpstr>RAID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Storing Data</dc:title>
  <dc:creator>Bergfall, Morten</dc:creator>
  <cp:lastModifiedBy>Bergfall, Morten</cp:lastModifiedBy>
  <cp:revision>1</cp:revision>
  <dcterms:created xsi:type="dcterms:W3CDTF">2023-03-10T09:06:34Z</dcterms:created>
  <dcterms:modified xsi:type="dcterms:W3CDTF">2023-03-12T19:38:45Z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ce5dff0f-8f2b-4675-8791-acbc2e5505d9_Enabled">
    <vt:lpwstr>true</vt:lpwstr>
  </property>
  <property fmtid="{D5CDD505-2E9C-101B-9397-08002B2CF9AE}" pid="3" name="MSIP_Label_ce5dff0f-8f2b-4675-8791-acbc2e5505d9_SetDate">
    <vt:lpwstr>2023-03-10T14:45:39Z</vt:lpwstr>
  </property>
  <property fmtid="{D5CDD505-2E9C-101B-9397-08002B2CF9AE}" pid="4" name="MSIP_Label_ce5dff0f-8f2b-4675-8791-acbc2e5505d9_Method">
    <vt:lpwstr>Privileged</vt:lpwstr>
  </property>
  <property fmtid="{D5CDD505-2E9C-101B-9397-08002B2CF9AE}" pid="5" name="MSIP_Label_ce5dff0f-8f2b-4675-8791-acbc2e5505d9_Name">
    <vt:lpwstr>ce5dff0f-8f2b-4675-8791-acbc2e5505d9</vt:lpwstr>
  </property>
  <property fmtid="{D5CDD505-2E9C-101B-9397-08002B2CF9AE}" pid="6" name="MSIP_Label_ce5dff0f-8f2b-4675-8791-acbc2e5505d9_SiteId">
    <vt:lpwstr>7e1792ae-4f1a-4ff7-b80b-57b69beb7168</vt:lpwstr>
  </property>
  <property fmtid="{D5CDD505-2E9C-101B-9397-08002B2CF9AE}" pid="7" name="MSIP_Label_ce5dff0f-8f2b-4675-8791-acbc2e5505d9_ActionId">
    <vt:lpwstr>c25328ab-8b51-4aff-ba86-48c3b3f9622e</vt:lpwstr>
  </property>
  <property fmtid="{D5CDD505-2E9C-101B-9397-08002B2CF9AE}" pid="8" name="MSIP_Label_ce5dff0f-8f2b-4675-8791-acbc2e5505d9_ContentBits">
    <vt:lpwstr>0</vt:lpwstr>
  </property>
</Properties>
</file>